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4"/>
    <p:sldMasterId id="2147483660" r:id="rId5"/>
  </p:sldMasterIdLst>
  <p:notesMasterIdLst>
    <p:notesMasterId r:id="rId41"/>
  </p:notesMasterIdLst>
  <p:handoutMasterIdLst>
    <p:handoutMasterId r:id="rId42"/>
  </p:handoutMasterIdLst>
  <p:sldIdLst>
    <p:sldId id="259" r:id="rId6"/>
    <p:sldId id="1256" r:id="rId7"/>
    <p:sldId id="1191" r:id="rId8"/>
    <p:sldId id="1289" r:id="rId9"/>
    <p:sldId id="1194" r:id="rId10"/>
    <p:sldId id="1615" r:id="rId11"/>
    <p:sldId id="1644" r:id="rId12"/>
    <p:sldId id="1628" r:id="rId13"/>
    <p:sldId id="1337" r:id="rId14"/>
    <p:sldId id="1677" r:id="rId15"/>
    <p:sldId id="1261" r:id="rId16"/>
    <p:sldId id="1228" r:id="rId17"/>
    <p:sldId id="1226" r:id="rId18"/>
    <p:sldId id="1359" r:id="rId19"/>
    <p:sldId id="1264" r:id="rId20"/>
    <p:sldId id="1263" r:id="rId21"/>
    <p:sldId id="1625" r:id="rId22"/>
    <p:sldId id="1265" r:id="rId23"/>
    <p:sldId id="1230" r:id="rId24"/>
    <p:sldId id="1623" r:id="rId25"/>
    <p:sldId id="1662" r:id="rId26"/>
    <p:sldId id="1663" r:id="rId27"/>
    <p:sldId id="1664" r:id="rId28"/>
    <p:sldId id="1665" r:id="rId29"/>
    <p:sldId id="1666" r:id="rId30"/>
    <p:sldId id="1646" r:id="rId31"/>
    <p:sldId id="1647" r:id="rId32"/>
    <p:sldId id="1651" r:id="rId33"/>
    <p:sldId id="1653" r:id="rId34"/>
    <p:sldId id="1657" r:id="rId35"/>
    <p:sldId id="1658" r:id="rId36"/>
    <p:sldId id="1661" r:id="rId37"/>
    <p:sldId id="1626" r:id="rId38"/>
    <p:sldId id="1627" r:id="rId39"/>
    <p:sldId id="121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A24C6-0F1D-4028-B98C-ED6EBCEFD455}" v="2" dt="2023-11-11T23:04: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7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ik Toe Teoh" userId="f2f2b67b8c6b3629" providerId="LiveId" clId="{218A24C6-0F1D-4028-B98C-ED6EBCEFD455}"/>
    <pc:docChg chg="addSld delSld modSld">
      <pc:chgData name="Teik Toe Teoh" userId="f2f2b67b8c6b3629" providerId="LiveId" clId="{218A24C6-0F1D-4028-B98C-ED6EBCEFD455}" dt="2023-11-11T23:04:18.878" v="29"/>
      <pc:docMkLst>
        <pc:docMk/>
      </pc:docMkLst>
      <pc:sldChg chg="del">
        <pc:chgData name="Teik Toe Teoh" userId="f2f2b67b8c6b3629" providerId="LiveId" clId="{218A24C6-0F1D-4028-B98C-ED6EBCEFD455}" dt="2023-09-21T02:17:25.797" v="20" actId="47"/>
        <pc:sldMkLst>
          <pc:docMk/>
          <pc:sldMk cId="2115902776" sldId="1197"/>
        </pc:sldMkLst>
      </pc:sldChg>
      <pc:sldChg chg="del">
        <pc:chgData name="Teik Toe Teoh" userId="f2f2b67b8c6b3629" providerId="LiveId" clId="{218A24C6-0F1D-4028-B98C-ED6EBCEFD455}" dt="2023-09-21T02:17:57.631" v="26" actId="47"/>
        <pc:sldMkLst>
          <pc:docMk/>
          <pc:sldMk cId="3467812525" sldId="1229"/>
        </pc:sldMkLst>
      </pc:sldChg>
      <pc:sldChg chg="del">
        <pc:chgData name="Teik Toe Teoh" userId="f2f2b67b8c6b3629" providerId="LiveId" clId="{218A24C6-0F1D-4028-B98C-ED6EBCEFD455}" dt="2023-09-21T02:16:24.204" v="15" actId="47"/>
        <pc:sldMkLst>
          <pc:docMk/>
          <pc:sldMk cId="709224894" sldId="1236"/>
        </pc:sldMkLst>
      </pc:sldChg>
      <pc:sldChg chg="del">
        <pc:chgData name="Teik Toe Teoh" userId="f2f2b67b8c6b3629" providerId="LiveId" clId="{218A24C6-0F1D-4028-B98C-ED6EBCEFD455}" dt="2023-09-21T02:17:25.129" v="19" actId="47"/>
        <pc:sldMkLst>
          <pc:docMk/>
          <pc:sldMk cId="495739780" sldId="1253"/>
        </pc:sldMkLst>
      </pc:sldChg>
      <pc:sldChg chg="del">
        <pc:chgData name="Teik Toe Teoh" userId="f2f2b67b8c6b3629" providerId="LiveId" clId="{218A24C6-0F1D-4028-B98C-ED6EBCEFD455}" dt="2023-09-21T02:17:52.560" v="25" actId="47"/>
        <pc:sldMkLst>
          <pc:docMk/>
          <pc:sldMk cId="547364734" sldId="1260"/>
        </pc:sldMkLst>
      </pc:sldChg>
      <pc:sldChg chg="del">
        <pc:chgData name="Teik Toe Teoh" userId="f2f2b67b8c6b3629" providerId="LiveId" clId="{218A24C6-0F1D-4028-B98C-ED6EBCEFD455}" dt="2023-09-21T02:17:32.283" v="24" actId="47"/>
        <pc:sldMkLst>
          <pc:docMk/>
          <pc:sldMk cId="2706012137" sldId="1346"/>
        </pc:sldMkLst>
      </pc:sldChg>
      <pc:sldChg chg="del">
        <pc:chgData name="Teik Toe Teoh" userId="f2f2b67b8c6b3629" providerId="LiveId" clId="{218A24C6-0F1D-4028-B98C-ED6EBCEFD455}" dt="2023-09-21T02:17:27.584" v="21" actId="47"/>
        <pc:sldMkLst>
          <pc:docMk/>
          <pc:sldMk cId="94738593" sldId="1398"/>
        </pc:sldMkLst>
      </pc:sldChg>
      <pc:sldChg chg="del">
        <pc:chgData name="Teik Toe Teoh" userId="f2f2b67b8c6b3629" providerId="LiveId" clId="{218A24C6-0F1D-4028-B98C-ED6EBCEFD455}" dt="2023-09-21T02:17:29.037" v="22" actId="47"/>
        <pc:sldMkLst>
          <pc:docMk/>
          <pc:sldMk cId="1705901631" sldId="1414"/>
        </pc:sldMkLst>
      </pc:sldChg>
      <pc:sldChg chg="del">
        <pc:chgData name="Teik Toe Teoh" userId="f2f2b67b8c6b3629" providerId="LiveId" clId="{218A24C6-0F1D-4028-B98C-ED6EBCEFD455}" dt="2023-09-21T02:17:10.659" v="16" actId="47"/>
        <pc:sldMkLst>
          <pc:docMk/>
          <pc:sldMk cId="907801422" sldId="1418"/>
        </pc:sldMkLst>
      </pc:sldChg>
      <pc:sldChg chg="del">
        <pc:chgData name="Teik Toe Teoh" userId="f2f2b67b8c6b3629" providerId="LiveId" clId="{218A24C6-0F1D-4028-B98C-ED6EBCEFD455}" dt="2023-09-21T02:17:30.437" v="23" actId="47"/>
        <pc:sldMkLst>
          <pc:docMk/>
          <pc:sldMk cId="1519597932" sldId="1449"/>
        </pc:sldMkLst>
      </pc:sldChg>
      <pc:sldChg chg="del">
        <pc:chgData name="Teik Toe Teoh" userId="f2f2b67b8c6b3629" providerId="LiveId" clId="{218A24C6-0F1D-4028-B98C-ED6EBCEFD455}" dt="2023-09-21T02:17:10.659" v="16" actId="47"/>
        <pc:sldMkLst>
          <pc:docMk/>
          <pc:sldMk cId="3594356317" sldId="1453"/>
        </pc:sldMkLst>
      </pc:sldChg>
      <pc:sldChg chg="del">
        <pc:chgData name="Teik Toe Teoh" userId="f2f2b67b8c6b3629" providerId="LiveId" clId="{218A24C6-0F1D-4028-B98C-ED6EBCEFD455}" dt="2023-09-21T02:17:10.659" v="16" actId="47"/>
        <pc:sldMkLst>
          <pc:docMk/>
          <pc:sldMk cId="3890477994" sldId="1564"/>
        </pc:sldMkLst>
      </pc:sldChg>
      <pc:sldChg chg="del">
        <pc:chgData name="Teik Toe Teoh" userId="f2f2b67b8c6b3629" providerId="LiveId" clId="{218A24C6-0F1D-4028-B98C-ED6EBCEFD455}" dt="2023-09-21T02:17:10.659" v="16" actId="47"/>
        <pc:sldMkLst>
          <pc:docMk/>
          <pc:sldMk cId="3318694860" sldId="1565"/>
        </pc:sldMkLst>
      </pc:sldChg>
      <pc:sldChg chg="del">
        <pc:chgData name="Teik Toe Teoh" userId="f2f2b67b8c6b3629" providerId="LiveId" clId="{218A24C6-0F1D-4028-B98C-ED6EBCEFD455}" dt="2023-09-21T02:17:10.659" v="16" actId="47"/>
        <pc:sldMkLst>
          <pc:docMk/>
          <pc:sldMk cId="3185966136" sldId="1582"/>
        </pc:sldMkLst>
      </pc:sldChg>
      <pc:sldChg chg="del">
        <pc:chgData name="Teik Toe Teoh" userId="f2f2b67b8c6b3629" providerId="LiveId" clId="{218A24C6-0F1D-4028-B98C-ED6EBCEFD455}" dt="2023-09-21T02:17:10.659" v="16" actId="47"/>
        <pc:sldMkLst>
          <pc:docMk/>
          <pc:sldMk cId="255831309" sldId="1583"/>
        </pc:sldMkLst>
      </pc:sldChg>
      <pc:sldChg chg="del">
        <pc:chgData name="Teik Toe Teoh" userId="f2f2b67b8c6b3629" providerId="LiveId" clId="{218A24C6-0F1D-4028-B98C-ED6EBCEFD455}" dt="2023-09-21T02:17:10.659" v="16" actId="47"/>
        <pc:sldMkLst>
          <pc:docMk/>
          <pc:sldMk cId="3832103852" sldId="1584"/>
        </pc:sldMkLst>
      </pc:sldChg>
      <pc:sldChg chg="del">
        <pc:chgData name="Teik Toe Teoh" userId="f2f2b67b8c6b3629" providerId="LiveId" clId="{218A24C6-0F1D-4028-B98C-ED6EBCEFD455}" dt="2023-09-21T02:17:10.659" v="16" actId="47"/>
        <pc:sldMkLst>
          <pc:docMk/>
          <pc:sldMk cId="1043581323" sldId="1588"/>
        </pc:sldMkLst>
      </pc:sldChg>
      <pc:sldChg chg="del">
        <pc:chgData name="Teik Toe Teoh" userId="f2f2b67b8c6b3629" providerId="LiveId" clId="{218A24C6-0F1D-4028-B98C-ED6EBCEFD455}" dt="2023-09-21T02:13:39.210" v="13" actId="47"/>
        <pc:sldMkLst>
          <pc:docMk/>
          <pc:sldMk cId="265576686" sldId="1602"/>
        </pc:sldMkLst>
      </pc:sldChg>
      <pc:sldChg chg="del">
        <pc:chgData name="Teik Toe Teoh" userId="f2f2b67b8c6b3629" providerId="LiveId" clId="{218A24C6-0F1D-4028-B98C-ED6EBCEFD455}" dt="2023-09-21T02:13:22.805" v="10" actId="47"/>
        <pc:sldMkLst>
          <pc:docMk/>
          <pc:sldMk cId="2836951911" sldId="1603"/>
        </pc:sldMkLst>
      </pc:sldChg>
      <pc:sldChg chg="del">
        <pc:chgData name="Teik Toe Teoh" userId="f2f2b67b8c6b3629" providerId="LiveId" clId="{218A24C6-0F1D-4028-B98C-ED6EBCEFD455}" dt="2023-09-21T02:13:21.617" v="9" actId="47"/>
        <pc:sldMkLst>
          <pc:docMk/>
          <pc:sldMk cId="4208745677" sldId="1604"/>
        </pc:sldMkLst>
      </pc:sldChg>
      <pc:sldChg chg="del">
        <pc:chgData name="Teik Toe Teoh" userId="f2f2b67b8c6b3629" providerId="LiveId" clId="{218A24C6-0F1D-4028-B98C-ED6EBCEFD455}" dt="2023-09-21T02:13:29.658" v="11" actId="47"/>
        <pc:sldMkLst>
          <pc:docMk/>
          <pc:sldMk cId="1140197924" sldId="1606"/>
        </pc:sldMkLst>
      </pc:sldChg>
      <pc:sldChg chg="del">
        <pc:chgData name="Teik Toe Teoh" userId="f2f2b67b8c6b3629" providerId="LiveId" clId="{218A24C6-0F1D-4028-B98C-ED6EBCEFD455}" dt="2023-09-21T02:13:37.080" v="12" actId="47"/>
        <pc:sldMkLst>
          <pc:docMk/>
          <pc:sldMk cId="3709009789" sldId="1607"/>
        </pc:sldMkLst>
      </pc:sldChg>
      <pc:sldChg chg="del">
        <pc:chgData name="Teik Toe Teoh" userId="f2f2b67b8c6b3629" providerId="LiveId" clId="{218A24C6-0F1D-4028-B98C-ED6EBCEFD455}" dt="2023-09-21T02:13:20.612" v="8" actId="47"/>
        <pc:sldMkLst>
          <pc:docMk/>
          <pc:sldMk cId="470406018" sldId="1608"/>
        </pc:sldMkLst>
      </pc:sldChg>
      <pc:sldChg chg="del">
        <pc:chgData name="Teik Toe Teoh" userId="f2f2b67b8c6b3629" providerId="LiveId" clId="{218A24C6-0F1D-4028-B98C-ED6EBCEFD455}" dt="2023-09-21T02:13:19.027" v="7" actId="47"/>
        <pc:sldMkLst>
          <pc:docMk/>
          <pc:sldMk cId="1489508280" sldId="1609"/>
        </pc:sldMkLst>
      </pc:sldChg>
      <pc:sldChg chg="del">
        <pc:chgData name="Teik Toe Teoh" userId="f2f2b67b8c6b3629" providerId="LiveId" clId="{218A24C6-0F1D-4028-B98C-ED6EBCEFD455}" dt="2023-09-21T02:17:24.256" v="17" actId="47"/>
        <pc:sldMkLst>
          <pc:docMk/>
          <pc:sldMk cId="649037744" sldId="1611"/>
        </pc:sldMkLst>
      </pc:sldChg>
      <pc:sldChg chg="del">
        <pc:chgData name="Teik Toe Teoh" userId="f2f2b67b8c6b3629" providerId="LiveId" clId="{218A24C6-0F1D-4028-B98C-ED6EBCEFD455}" dt="2023-09-21T02:13:17.835" v="6" actId="47"/>
        <pc:sldMkLst>
          <pc:docMk/>
          <pc:sldMk cId="2730525089" sldId="1616"/>
        </pc:sldMkLst>
      </pc:sldChg>
      <pc:sldChg chg="del">
        <pc:chgData name="Teik Toe Teoh" userId="f2f2b67b8c6b3629" providerId="LiveId" clId="{218A24C6-0F1D-4028-B98C-ED6EBCEFD455}" dt="2023-09-21T02:13:16.950" v="5" actId="47"/>
        <pc:sldMkLst>
          <pc:docMk/>
          <pc:sldMk cId="3501961225" sldId="1617"/>
        </pc:sldMkLst>
      </pc:sldChg>
      <pc:sldChg chg="del">
        <pc:chgData name="Teik Toe Teoh" userId="f2f2b67b8c6b3629" providerId="LiveId" clId="{218A24C6-0F1D-4028-B98C-ED6EBCEFD455}" dt="2023-09-21T02:13:16.513" v="4" actId="47"/>
        <pc:sldMkLst>
          <pc:docMk/>
          <pc:sldMk cId="229685962" sldId="1619"/>
        </pc:sldMkLst>
      </pc:sldChg>
      <pc:sldChg chg="del">
        <pc:chgData name="Teik Toe Teoh" userId="f2f2b67b8c6b3629" providerId="LiveId" clId="{218A24C6-0F1D-4028-B98C-ED6EBCEFD455}" dt="2023-09-21T02:13:13.428" v="3" actId="47"/>
        <pc:sldMkLst>
          <pc:docMk/>
          <pc:sldMk cId="3070255402" sldId="1620"/>
        </pc:sldMkLst>
      </pc:sldChg>
      <pc:sldChg chg="del">
        <pc:chgData name="Teik Toe Teoh" userId="f2f2b67b8c6b3629" providerId="LiveId" clId="{218A24C6-0F1D-4028-B98C-ED6EBCEFD455}" dt="2023-09-21T02:13:12.887" v="2" actId="47"/>
        <pc:sldMkLst>
          <pc:docMk/>
          <pc:sldMk cId="4243480958" sldId="1621"/>
        </pc:sldMkLst>
      </pc:sldChg>
      <pc:sldChg chg="del">
        <pc:chgData name="Teik Toe Teoh" userId="f2f2b67b8c6b3629" providerId="LiveId" clId="{218A24C6-0F1D-4028-B98C-ED6EBCEFD455}" dt="2023-09-21T02:13:12.270" v="1" actId="47"/>
        <pc:sldMkLst>
          <pc:docMk/>
          <pc:sldMk cId="3050283955" sldId="1622"/>
        </pc:sldMkLst>
      </pc:sldChg>
      <pc:sldChg chg="del">
        <pc:chgData name="Teik Toe Teoh" userId="f2f2b67b8c6b3629" providerId="LiveId" clId="{218A24C6-0F1D-4028-B98C-ED6EBCEFD455}" dt="2023-09-21T02:18:26.645" v="28" actId="47"/>
        <pc:sldMkLst>
          <pc:docMk/>
          <pc:sldMk cId="4103466331" sldId="1629"/>
        </pc:sldMkLst>
      </pc:sldChg>
      <pc:sldChg chg="del">
        <pc:chgData name="Teik Toe Teoh" userId="f2f2b67b8c6b3629" providerId="LiveId" clId="{218A24C6-0F1D-4028-B98C-ED6EBCEFD455}" dt="2023-09-21T02:16:16.937" v="14" actId="47"/>
        <pc:sldMkLst>
          <pc:docMk/>
          <pc:sldMk cId="3351523444" sldId="1638"/>
        </pc:sldMkLst>
      </pc:sldChg>
      <pc:sldChg chg="del">
        <pc:chgData name="Teik Toe Teoh" userId="f2f2b67b8c6b3629" providerId="LiveId" clId="{218A24C6-0F1D-4028-B98C-ED6EBCEFD455}" dt="2023-09-21T02:17:10.659" v="16" actId="47"/>
        <pc:sldMkLst>
          <pc:docMk/>
          <pc:sldMk cId="4093262517" sldId="1639"/>
        </pc:sldMkLst>
      </pc:sldChg>
      <pc:sldChg chg="del">
        <pc:chgData name="Teik Toe Teoh" userId="f2f2b67b8c6b3629" providerId="LiveId" clId="{218A24C6-0F1D-4028-B98C-ED6EBCEFD455}" dt="2023-09-21T02:17:10.659" v="16" actId="47"/>
        <pc:sldMkLst>
          <pc:docMk/>
          <pc:sldMk cId="1883500508" sldId="1640"/>
        </pc:sldMkLst>
      </pc:sldChg>
      <pc:sldChg chg="del">
        <pc:chgData name="Teik Toe Teoh" userId="f2f2b67b8c6b3629" providerId="LiveId" clId="{218A24C6-0F1D-4028-B98C-ED6EBCEFD455}" dt="2023-09-21T02:18:13.688" v="27" actId="47"/>
        <pc:sldMkLst>
          <pc:docMk/>
          <pc:sldMk cId="3522295133" sldId="1641"/>
        </pc:sldMkLst>
      </pc:sldChg>
      <pc:sldChg chg="del">
        <pc:chgData name="Teik Toe Teoh" userId="f2f2b67b8c6b3629" providerId="LiveId" clId="{218A24C6-0F1D-4028-B98C-ED6EBCEFD455}" dt="2023-09-21T02:17:24.696" v="18" actId="47"/>
        <pc:sldMkLst>
          <pc:docMk/>
          <pc:sldMk cId="1349221187" sldId="1642"/>
        </pc:sldMkLst>
      </pc:sldChg>
      <pc:sldChg chg="del">
        <pc:chgData name="Teik Toe Teoh" userId="f2f2b67b8c6b3629" providerId="LiveId" clId="{218A24C6-0F1D-4028-B98C-ED6EBCEFD455}" dt="2023-09-21T02:17:10.659" v="16" actId="47"/>
        <pc:sldMkLst>
          <pc:docMk/>
          <pc:sldMk cId="1790908107" sldId="1643"/>
        </pc:sldMkLst>
      </pc:sldChg>
      <pc:sldChg chg="add">
        <pc:chgData name="Teik Toe Teoh" userId="f2f2b67b8c6b3629" providerId="LiveId" clId="{218A24C6-0F1D-4028-B98C-ED6EBCEFD455}" dt="2023-09-21T02:13:01.530" v="0"/>
        <pc:sldMkLst>
          <pc:docMk/>
          <pc:sldMk cId="743129518" sldId="1646"/>
        </pc:sldMkLst>
      </pc:sldChg>
      <pc:sldChg chg="add">
        <pc:chgData name="Teik Toe Teoh" userId="f2f2b67b8c6b3629" providerId="LiveId" clId="{218A24C6-0F1D-4028-B98C-ED6EBCEFD455}" dt="2023-09-21T02:13:01.530" v="0"/>
        <pc:sldMkLst>
          <pc:docMk/>
          <pc:sldMk cId="2455610481" sldId="1647"/>
        </pc:sldMkLst>
      </pc:sldChg>
      <pc:sldChg chg="add">
        <pc:chgData name="Teik Toe Teoh" userId="f2f2b67b8c6b3629" providerId="LiveId" clId="{218A24C6-0F1D-4028-B98C-ED6EBCEFD455}" dt="2023-09-21T02:13:01.530" v="0"/>
        <pc:sldMkLst>
          <pc:docMk/>
          <pc:sldMk cId="1188644472" sldId="1651"/>
        </pc:sldMkLst>
      </pc:sldChg>
      <pc:sldChg chg="add">
        <pc:chgData name="Teik Toe Teoh" userId="f2f2b67b8c6b3629" providerId="LiveId" clId="{218A24C6-0F1D-4028-B98C-ED6EBCEFD455}" dt="2023-09-21T02:13:01.530" v="0"/>
        <pc:sldMkLst>
          <pc:docMk/>
          <pc:sldMk cId="1060578321" sldId="1653"/>
        </pc:sldMkLst>
      </pc:sldChg>
      <pc:sldChg chg="add">
        <pc:chgData name="Teik Toe Teoh" userId="f2f2b67b8c6b3629" providerId="LiveId" clId="{218A24C6-0F1D-4028-B98C-ED6EBCEFD455}" dt="2023-09-21T02:13:01.530" v="0"/>
        <pc:sldMkLst>
          <pc:docMk/>
          <pc:sldMk cId="2106570640" sldId="1657"/>
        </pc:sldMkLst>
      </pc:sldChg>
      <pc:sldChg chg="add">
        <pc:chgData name="Teik Toe Teoh" userId="f2f2b67b8c6b3629" providerId="LiveId" clId="{218A24C6-0F1D-4028-B98C-ED6EBCEFD455}" dt="2023-09-21T02:13:01.530" v="0"/>
        <pc:sldMkLst>
          <pc:docMk/>
          <pc:sldMk cId="1838872299" sldId="1658"/>
        </pc:sldMkLst>
      </pc:sldChg>
      <pc:sldChg chg="add">
        <pc:chgData name="Teik Toe Teoh" userId="f2f2b67b8c6b3629" providerId="LiveId" clId="{218A24C6-0F1D-4028-B98C-ED6EBCEFD455}" dt="2023-09-21T02:13:01.530" v="0"/>
        <pc:sldMkLst>
          <pc:docMk/>
          <pc:sldMk cId="1839652318" sldId="1661"/>
        </pc:sldMkLst>
      </pc:sldChg>
      <pc:sldChg chg="add">
        <pc:chgData name="Teik Toe Teoh" userId="f2f2b67b8c6b3629" providerId="LiveId" clId="{218A24C6-0F1D-4028-B98C-ED6EBCEFD455}" dt="2023-09-21T02:13:01.530" v="0"/>
        <pc:sldMkLst>
          <pc:docMk/>
          <pc:sldMk cId="118334840" sldId="1662"/>
        </pc:sldMkLst>
      </pc:sldChg>
      <pc:sldChg chg="add">
        <pc:chgData name="Teik Toe Teoh" userId="f2f2b67b8c6b3629" providerId="LiveId" clId="{218A24C6-0F1D-4028-B98C-ED6EBCEFD455}" dt="2023-09-21T02:13:01.530" v="0"/>
        <pc:sldMkLst>
          <pc:docMk/>
          <pc:sldMk cId="3662610004" sldId="1663"/>
        </pc:sldMkLst>
      </pc:sldChg>
      <pc:sldChg chg="add">
        <pc:chgData name="Teik Toe Teoh" userId="f2f2b67b8c6b3629" providerId="LiveId" clId="{218A24C6-0F1D-4028-B98C-ED6EBCEFD455}" dt="2023-09-21T02:13:01.530" v="0"/>
        <pc:sldMkLst>
          <pc:docMk/>
          <pc:sldMk cId="3002286276" sldId="1664"/>
        </pc:sldMkLst>
      </pc:sldChg>
      <pc:sldChg chg="add">
        <pc:chgData name="Teik Toe Teoh" userId="f2f2b67b8c6b3629" providerId="LiveId" clId="{218A24C6-0F1D-4028-B98C-ED6EBCEFD455}" dt="2023-09-21T02:13:01.530" v="0"/>
        <pc:sldMkLst>
          <pc:docMk/>
          <pc:sldMk cId="643410542" sldId="1665"/>
        </pc:sldMkLst>
      </pc:sldChg>
      <pc:sldChg chg="add">
        <pc:chgData name="Teik Toe Teoh" userId="f2f2b67b8c6b3629" providerId="LiveId" clId="{218A24C6-0F1D-4028-B98C-ED6EBCEFD455}" dt="2023-09-21T02:13:01.530" v="0"/>
        <pc:sldMkLst>
          <pc:docMk/>
          <pc:sldMk cId="1146141771" sldId="1666"/>
        </pc:sldMkLst>
      </pc:sldChg>
      <pc:sldChg chg="add">
        <pc:chgData name="Teik Toe Teoh" userId="f2f2b67b8c6b3629" providerId="LiveId" clId="{218A24C6-0F1D-4028-B98C-ED6EBCEFD455}" dt="2023-11-11T23:04:18.878" v="29"/>
        <pc:sldMkLst>
          <pc:docMk/>
          <pc:sldMk cId="2127996173" sldId="16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11/12/2023</a:t>
            </a:fld>
            <a:endParaRPr lang="en-US">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1:57:57.454"/>
    </inkml:context>
    <inkml:brush xml:id="br0">
      <inkml:brushProperty name="width" value="0.05" units="cm"/>
      <inkml:brushProperty name="height" value="0.05" units="cm"/>
      <inkml:brushProperty name="ignorePressure" value="1"/>
    </inkml:brush>
  </inkml:definitions>
  <inkml:trace contextRef="#ctx0" brushRef="#br0">7 114,'-5'5,"4"2,6-1,8-1,6-1,0-2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1:28:44.667"/>
    </inkml:context>
    <inkml:brush xml:id="br0">
      <inkml:brushProperty name="width" value="0.05" units="cm"/>
      <inkml:brushProperty name="height" value="0.05" units="cm"/>
      <inkml:brushProperty name="ignorePressure" value="1"/>
    </inkml:brush>
  </inkml:definitions>
  <inkml:trace contextRef="#ctx0" brushRef="#br0">0 0,'0'5,"5"2,6-1,2-1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1:28:44.994"/>
    </inkml:context>
    <inkml:brush xml:id="br0">
      <inkml:brushProperty name="width" value="0.05" units="cm"/>
      <inkml:brushProperty name="height" value="0.05" units="cm"/>
      <inkml:brushProperty name="ignorePressure" value="1"/>
    </inkml:brush>
  </inkml:definitions>
  <inkml:trace contextRef="#ctx0" brushRef="#br0">1 889,'5'0,"6"0,6 0,1-4,1-2,-2-5,1-6,2-4,-2-3,1-3,-4-2,-3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1:28:45.662"/>
    </inkml:context>
    <inkml:brush xml:id="br0">
      <inkml:brushProperty name="width" value="0.05" units="cm"/>
      <inkml:brushProperty name="height" value="0.05" units="cm"/>
      <inkml:brushProperty name="ignorePressure" value="1"/>
    </inkml:brush>
  </inkml:definitions>
  <inkml:trace contextRef="#ctx0" brushRef="#br0">1 94,'0'-5,"0"-6,0-6,0-6,5 2,1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03T11:28:45.999"/>
    </inkml:context>
    <inkml:brush xml:id="br0">
      <inkml:brushProperty name="width" value="0.05" units="cm"/>
      <inkml:brushProperty name="height" value="0.05" units="cm"/>
      <inkml:brushProperty name="ignorePressure" value="1"/>
    </inkml:brush>
  </inkml:definitions>
  <inkml:trace contextRef="#ctx0" brushRef="#br0">315 270,'0'5,"5"6,6 1,7-1,-1-2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A36F0-6936-4FC0-97A3-A708269A923B}" type="datetimeFigureOut">
              <a:rPr lang="en-SG" smtClean="0"/>
              <a:t>12/11/2023</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0A2B-4052-4FBD-8A9E-819616F498F6}" type="slidenum">
              <a:rPr lang="en-SG" smtClean="0"/>
              <a:t>‹#›</a:t>
            </a:fld>
            <a:endParaRPr lang="en-SG"/>
          </a:p>
        </p:txBody>
      </p:sp>
    </p:spTree>
    <p:extLst>
      <p:ext uri="{BB962C8B-B14F-4D97-AF65-F5344CB8AC3E}">
        <p14:creationId xmlns:p14="http://schemas.microsoft.com/office/powerpoint/2010/main" val="277495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C820A2B-4052-4FBD-8A9E-819616F498F6}" type="slidenum">
              <a:rPr lang="en-SG" smtClean="0"/>
              <a:t>14</a:t>
            </a:fld>
            <a:endParaRPr lang="en-SG"/>
          </a:p>
        </p:txBody>
      </p:sp>
    </p:spTree>
    <p:extLst>
      <p:ext uri="{BB962C8B-B14F-4D97-AF65-F5344CB8AC3E}">
        <p14:creationId xmlns:p14="http://schemas.microsoft.com/office/powerpoint/2010/main" val="201553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2C820A2B-4052-4FBD-8A9E-819616F498F6}" type="slidenum">
              <a:rPr lang="en-SG" smtClean="0"/>
              <a:t>27</a:t>
            </a:fld>
            <a:endParaRPr lang="en-SG"/>
          </a:p>
        </p:txBody>
      </p:sp>
    </p:spTree>
    <p:extLst>
      <p:ext uri="{BB962C8B-B14F-4D97-AF65-F5344CB8AC3E}">
        <p14:creationId xmlns:p14="http://schemas.microsoft.com/office/powerpoint/2010/main" val="33073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0"/>
            <a:ext cx="9144000" cy="990600"/>
          </a:xfrm>
          <a:prstGeom prst="rect">
            <a:avLst/>
          </a:prstGeom>
          <a:solidFill>
            <a:schemeClr val="tx1">
              <a:lumMod val="65000"/>
              <a:lumOff val="35000"/>
            </a:schemeClr>
          </a:solidFill>
          <a:ln>
            <a:noFill/>
          </a:ln>
        </p:spPr>
        <p:txBody>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defRPr/>
            </a:pPr>
            <a:endParaRPr lang="en-US" altLang="en-US" sz="1800">
              <a:solidFill>
                <a:srgbClr val="000000"/>
              </a:solidFill>
            </a:endParaRPr>
          </a:p>
        </p:txBody>
      </p:sp>
      <p:sp>
        <p:nvSpPr>
          <p:cNvPr id="3" name="Text Box 2"/>
          <p:cNvSpPr txBox="1">
            <a:spLocks noChangeArrowheads="1"/>
          </p:cNvSpPr>
          <p:nvPr userDrawn="1"/>
        </p:nvSpPr>
        <p:spPr bwMode="auto">
          <a:xfrm>
            <a:off x="760415" y="127000"/>
            <a:ext cx="76168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defRPr/>
            </a:pPr>
            <a:endParaRPr lang="en-US" altLang="en-US" sz="1800">
              <a:solidFill>
                <a:srgbClr val="FFFFFF"/>
              </a:solidFill>
              <a:latin typeface="Arial" charset="0"/>
            </a:endParaRP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598F1AA-3A6B-4A55-8511-F5B572336E5D}" type="slidenum">
              <a:rPr lang="en-US" altLang="en-US"/>
              <a:pPr>
                <a:defRPr/>
              </a:pPr>
              <a:t>‹#›</a:t>
            </a:fld>
            <a:endParaRPr lang="en-US" altLang="en-US"/>
          </a:p>
        </p:txBody>
      </p:sp>
      <p:sp>
        <p:nvSpPr>
          <p:cNvPr id="8" name="Rectangle 1"/>
          <p:cNvSpPr>
            <a:spLocks noChangeArrowheads="1"/>
          </p:cNvSpPr>
          <p:nvPr userDrawn="1"/>
        </p:nvSpPr>
        <p:spPr bwMode="auto">
          <a:xfrm>
            <a:off x="0" y="990600"/>
            <a:ext cx="533400" cy="61384"/>
          </a:xfrm>
          <a:prstGeom prst="rect">
            <a:avLst/>
          </a:prstGeom>
          <a:solidFill>
            <a:srgbClr val="FF4F4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cs typeface="Arial" charset="0"/>
              </a:defRPr>
            </a:lvl1pPr>
            <a:lvl2pPr marL="742950" indent="-285750">
              <a:defRPr sz="2400">
                <a:solidFill>
                  <a:schemeClr val="tx1"/>
                </a:solidFill>
                <a:latin typeface="Times" pitchFamily="18" charset="0"/>
                <a:cs typeface="Arial" charset="0"/>
              </a:defRPr>
            </a:lvl2pPr>
            <a:lvl3pPr marL="1143000" indent="-228600">
              <a:defRPr sz="2400">
                <a:solidFill>
                  <a:schemeClr val="tx1"/>
                </a:solidFill>
                <a:latin typeface="Times" pitchFamily="18" charset="0"/>
                <a:cs typeface="Arial" charset="0"/>
              </a:defRPr>
            </a:lvl3pPr>
            <a:lvl4pPr marL="1600200" indent="-228600">
              <a:defRPr sz="2400">
                <a:solidFill>
                  <a:schemeClr val="tx1"/>
                </a:solidFill>
                <a:latin typeface="Times" pitchFamily="18" charset="0"/>
                <a:cs typeface="Arial" charset="0"/>
              </a:defRPr>
            </a:lvl4pPr>
            <a:lvl5pPr marL="2057400" indent="-228600">
              <a:defRPr sz="2400">
                <a:solidFill>
                  <a:schemeClr val="tx1"/>
                </a:solidFill>
                <a:latin typeface="Times" pitchFamily="18" charset="0"/>
                <a:cs typeface="Arial" charset="0"/>
              </a:defRPr>
            </a:lvl5pPr>
            <a:lvl6pPr marL="2514600" indent="-228600" eaLnBrk="0" fontAlgn="base" hangingPunct="0">
              <a:spcBef>
                <a:spcPct val="0"/>
              </a:spcBef>
              <a:spcAft>
                <a:spcPct val="0"/>
              </a:spcAft>
              <a:defRPr sz="2400">
                <a:solidFill>
                  <a:schemeClr val="tx1"/>
                </a:solidFill>
                <a:latin typeface="Times" pitchFamily="18" charset="0"/>
                <a:cs typeface="Arial" charset="0"/>
              </a:defRPr>
            </a:lvl6pPr>
            <a:lvl7pPr marL="2971800" indent="-228600" eaLnBrk="0" fontAlgn="base" hangingPunct="0">
              <a:spcBef>
                <a:spcPct val="0"/>
              </a:spcBef>
              <a:spcAft>
                <a:spcPct val="0"/>
              </a:spcAft>
              <a:defRPr sz="2400">
                <a:solidFill>
                  <a:schemeClr val="tx1"/>
                </a:solidFill>
                <a:latin typeface="Times" pitchFamily="18" charset="0"/>
                <a:cs typeface="Arial" charset="0"/>
              </a:defRPr>
            </a:lvl7pPr>
            <a:lvl8pPr marL="3429000" indent="-228600" eaLnBrk="0" fontAlgn="base" hangingPunct="0">
              <a:spcBef>
                <a:spcPct val="0"/>
              </a:spcBef>
              <a:spcAft>
                <a:spcPct val="0"/>
              </a:spcAft>
              <a:defRPr sz="2400">
                <a:solidFill>
                  <a:schemeClr val="tx1"/>
                </a:solidFill>
                <a:latin typeface="Times" pitchFamily="18" charset="0"/>
                <a:cs typeface="Arial" charset="0"/>
              </a:defRPr>
            </a:lvl8pPr>
            <a:lvl9pPr marL="3886200" indent="-228600" eaLnBrk="0" fontAlgn="base" hangingPunct="0">
              <a:spcBef>
                <a:spcPct val="0"/>
              </a:spcBef>
              <a:spcAft>
                <a:spcPct val="0"/>
              </a:spcAft>
              <a:defRPr sz="2400">
                <a:solidFill>
                  <a:schemeClr val="tx1"/>
                </a:solidFill>
                <a:latin typeface="Times" pitchFamily="18" charset="0"/>
                <a:cs typeface="Arial" charset="0"/>
              </a:defRPr>
            </a:lvl9pPr>
          </a:lstStyle>
          <a:p>
            <a:endParaRPr lang="en-US" altLang="en-US" sz="1800"/>
          </a:p>
        </p:txBody>
      </p:sp>
      <p:sp>
        <p:nvSpPr>
          <p:cNvPr id="13" name="Title 1"/>
          <p:cNvSpPr>
            <a:spLocks noGrp="1"/>
          </p:cNvSpPr>
          <p:nvPr>
            <p:ph type="title"/>
          </p:nvPr>
        </p:nvSpPr>
        <p:spPr>
          <a:xfrm>
            <a:off x="685800" y="76200"/>
            <a:ext cx="7772400" cy="812800"/>
          </a:xfrm>
        </p:spPr>
        <p:txBody>
          <a:bodyPr/>
          <a:lstStyle>
            <a:lvl1pPr algn="l">
              <a:defRPr sz="27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54349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11/12/2023</a:t>
            </a:fld>
            <a:endParaRPr lang="en-US"/>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a:p>
        </p:txBody>
      </p:sp>
    </p:spTree>
    <p:extLst>
      <p:ext uri="{BB962C8B-B14F-4D97-AF65-F5344CB8AC3E}">
        <p14:creationId xmlns:p14="http://schemas.microsoft.com/office/powerpoint/2010/main" val="3365805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1E44-3A91-4024-B52C-8E9920B87725}"/>
              </a:ext>
            </a:extLst>
          </p:cNvPr>
          <p:cNvSpPr>
            <a:spLocks noGrp="1"/>
          </p:cNvSpPr>
          <p:nvPr>
            <p:ph type="title"/>
          </p:nvPr>
        </p:nvSpPr>
        <p:spPr>
          <a:noFill/>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A283C6A-32F7-4067-923D-14A7D330511F}"/>
              </a:ext>
            </a:extLst>
          </p:cNvPr>
          <p:cNvSpPr>
            <a:spLocks noGrp="1"/>
          </p:cNvSpPr>
          <p:nvPr>
            <p:ph type="dt" sz="half" idx="10"/>
          </p:nvPr>
        </p:nvSpPr>
        <p:spPr/>
        <p:txBody>
          <a:bodyPr/>
          <a:lstStyle/>
          <a:p>
            <a:fld id="{9F1CC899-6CEC-9548-B06D-7E1EB6F78CA3}" type="datetimeFigureOut">
              <a:rPr lang="en-US" smtClean="0"/>
              <a:pPr/>
              <a:t>11/12/2023</a:t>
            </a:fld>
            <a:endParaRPr lang="en-US"/>
          </a:p>
        </p:txBody>
      </p:sp>
      <p:sp>
        <p:nvSpPr>
          <p:cNvPr id="4" name="Footer Placeholder 3">
            <a:extLst>
              <a:ext uri="{FF2B5EF4-FFF2-40B4-BE49-F238E27FC236}">
                <a16:creationId xmlns:a16="http://schemas.microsoft.com/office/drawing/2014/main" id="{72E5F856-4CD0-4627-9230-B33DD8A3D7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2B1FDE-0785-4836-81B6-C4FDB290AECF}"/>
              </a:ext>
            </a:extLst>
          </p:cNvPr>
          <p:cNvSpPr>
            <a:spLocks noGrp="1"/>
          </p:cNvSpPr>
          <p:nvPr>
            <p:ph type="sldNum" sz="quarter" idx="12"/>
          </p:nvPr>
        </p:nvSpPr>
        <p:spPr/>
        <p:txBody>
          <a:bodyPr/>
          <a:lstStyle/>
          <a:p>
            <a:fld id="{8E6562B1-0B0F-0246-9532-09536BC2AE59}" type="slidenum">
              <a:rPr lang="en-US" smtClean="0"/>
              <a:pPr/>
              <a:t>‹#›</a:t>
            </a:fld>
            <a:endParaRPr lang="en-US"/>
          </a:p>
        </p:txBody>
      </p:sp>
      <p:pic>
        <p:nvPicPr>
          <p:cNvPr id="7" name="Picture 6" descr="A picture containing food, sign&#10;&#10;Description automatically generated">
            <a:extLst>
              <a:ext uri="{FF2B5EF4-FFF2-40B4-BE49-F238E27FC236}">
                <a16:creationId xmlns:a16="http://schemas.microsoft.com/office/drawing/2014/main" id="{43DF4639-9443-45E5-B50A-34BF878EDC9F}"/>
              </a:ext>
            </a:extLst>
          </p:cNvPr>
          <p:cNvPicPr>
            <a:picLocks noChangeAspect="1"/>
          </p:cNvPicPr>
          <p:nvPr userDrawn="1"/>
        </p:nvPicPr>
        <p:blipFill>
          <a:blip r:embed="rId2"/>
          <a:stretch>
            <a:fillRect/>
          </a:stretch>
        </p:blipFill>
        <p:spPr>
          <a:xfrm>
            <a:off x="715" y="0"/>
            <a:ext cx="9142571" cy="6858000"/>
          </a:xfrm>
          <a:prstGeom prst="rect">
            <a:avLst/>
          </a:prstGeom>
        </p:spPr>
      </p:pic>
    </p:spTree>
    <p:extLst>
      <p:ext uri="{BB962C8B-B14F-4D97-AF65-F5344CB8AC3E}">
        <p14:creationId xmlns:p14="http://schemas.microsoft.com/office/powerpoint/2010/main" val="515761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5078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11/12/2023</a:t>
            </a:fld>
            <a:endParaRPr lang="en-US"/>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a:p>
        </p:txBody>
      </p:sp>
    </p:spTree>
    <p:extLst>
      <p:ext uri="{BB962C8B-B14F-4D97-AF65-F5344CB8AC3E}">
        <p14:creationId xmlns:p14="http://schemas.microsoft.com/office/powerpoint/2010/main" val="694844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11/12/2023</a:t>
            </a:fld>
            <a:endParaRPr lang="en-US"/>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a:p>
        </p:txBody>
      </p:sp>
      <p:sp>
        <p:nvSpPr>
          <p:cNvPr id="6" name="Title 1">
            <a:extLst>
              <a:ext uri="{FF2B5EF4-FFF2-40B4-BE49-F238E27FC236}">
                <a16:creationId xmlns:a16="http://schemas.microsoft.com/office/drawing/2014/main" id="{35A6818E-BA67-4D1D-A760-8268526D699C}"/>
              </a:ext>
            </a:extLst>
          </p:cNvPr>
          <p:cNvSpPr>
            <a:spLocks noGrp="1"/>
          </p:cNvSpPr>
          <p:nvPr>
            <p:ph type="ctrTitle"/>
          </p:nvPr>
        </p:nvSpPr>
        <p:spPr>
          <a:xfrm>
            <a:off x="685800" y="2130427"/>
            <a:ext cx="7772400" cy="1470025"/>
          </a:xfrm>
        </p:spPr>
        <p:txBody>
          <a:bodyPr/>
          <a:lstStyle/>
          <a:p>
            <a:r>
              <a:rPr lang="en-US"/>
              <a:t>Click to edit Master title style</a:t>
            </a:r>
          </a:p>
        </p:txBody>
      </p:sp>
      <p:sp>
        <p:nvSpPr>
          <p:cNvPr id="7" name="Subtitle 2">
            <a:extLst>
              <a:ext uri="{FF2B5EF4-FFF2-40B4-BE49-F238E27FC236}">
                <a16:creationId xmlns:a16="http://schemas.microsoft.com/office/drawing/2014/main" id="{6BE1111D-8976-4D95-983E-5347684502A7}"/>
              </a:ext>
            </a:extLst>
          </p:cNvPr>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70855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147157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80709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163521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8126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547175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25991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69834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80070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94247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13029" y="4"/>
            <a:ext cx="3014587" cy="682718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a:t>Insert image here</a:t>
            </a:r>
          </a:p>
        </p:txBody>
      </p:sp>
      <p:sp>
        <p:nvSpPr>
          <p:cNvPr id="10" name="Picture Placeholder 8"/>
          <p:cNvSpPr>
            <a:spLocks noGrp="1"/>
          </p:cNvSpPr>
          <p:nvPr>
            <p:ph type="pic" sz="quarter" idx="11" hasCustomPrompt="1"/>
          </p:nvPr>
        </p:nvSpPr>
        <p:spPr>
          <a:xfrm>
            <a:off x="3027620" y="2"/>
            <a:ext cx="2903631" cy="380483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a:t>Insert image here</a:t>
            </a:r>
          </a:p>
        </p:txBody>
      </p:sp>
      <p:sp>
        <p:nvSpPr>
          <p:cNvPr id="11" name="Picture Placeholder 8"/>
          <p:cNvSpPr>
            <a:spLocks noGrp="1"/>
          </p:cNvSpPr>
          <p:nvPr>
            <p:ph type="pic" sz="quarter" idx="12" hasCustomPrompt="1"/>
          </p:nvPr>
        </p:nvSpPr>
        <p:spPr>
          <a:xfrm>
            <a:off x="3027620" y="3804841"/>
            <a:ext cx="2903631" cy="302235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a:t>Insert image here</a:t>
            </a:r>
          </a:p>
        </p:txBody>
      </p:sp>
      <p:sp>
        <p:nvSpPr>
          <p:cNvPr id="12" name="Picture Placeholder 8"/>
          <p:cNvSpPr>
            <a:spLocks noGrp="1"/>
          </p:cNvSpPr>
          <p:nvPr>
            <p:ph type="pic" sz="quarter" idx="13" hasCustomPrompt="1"/>
          </p:nvPr>
        </p:nvSpPr>
        <p:spPr>
          <a:xfrm>
            <a:off x="5931249" y="-1"/>
            <a:ext cx="3238500" cy="237899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a:t>Insert image here</a:t>
            </a:r>
          </a:p>
        </p:txBody>
      </p:sp>
      <p:sp>
        <p:nvSpPr>
          <p:cNvPr id="13" name="Picture Placeholder 8"/>
          <p:cNvSpPr>
            <a:spLocks noGrp="1"/>
          </p:cNvSpPr>
          <p:nvPr>
            <p:ph type="pic" sz="quarter" idx="14" hasCustomPrompt="1"/>
          </p:nvPr>
        </p:nvSpPr>
        <p:spPr>
          <a:xfrm>
            <a:off x="5931249" y="2378994"/>
            <a:ext cx="3238500" cy="444819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a:t>Insert image here</a:t>
            </a:r>
          </a:p>
        </p:txBody>
      </p:sp>
    </p:spTree>
    <p:extLst>
      <p:ext uri="{BB962C8B-B14F-4D97-AF65-F5344CB8AC3E}">
        <p14:creationId xmlns:p14="http://schemas.microsoft.com/office/powerpoint/2010/main" val="380041248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91369BB6-347F-4478-88C9-AA27E80E5485}"/>
              </a:ext>
            </a:extLst>
          </p:cNvPr>
          <p:cNvSpPr>
            <a:spLocks noChangeArrowheads="1"/>
          </p:cNvSpPr>
          <p:nvPr userDrawn="1"/>
        </p:nvSpPr>
        <p:spPr bwMode="auto">
          <a:xfrm>
            <a:off x="381000" y="3048000"/>
            <a:ext cx="4648200" cy="533400"/>
          </a:xfrm>
          <a:prstGeom prst="rect">
            <a:avLst/>
          </a:prstGeom>
          <a:noFill/>
          <a:ln>
            <a:noFill/>
          </a:ln>
          <a:effectLst/>
          <a:extLst>
            <a:ext uri="{909E8E84-426E-40dd-AFC4-6F175D3DCCD1}"/>
            <a:ext uri="{91240B29-F687-4f45-9708-019B960494DF}"/>
            <a:ext uri="{AF507438-7753-43e0-B8FC-AC1667EBCBE1}"/>
          </a:extLst>
        </p:spPr>
        <p:txBody>
          <a:bodyPr lIns="69056" tIns="34529" rIns="69056" bIns="34529"/>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spcBef>
                <a:spcPct val="20000"/>
              </a:spcBef>
              <a:buClr>
                <a:schemeClr val="hlink"/>
              </a:buClr>
              <a:buSzPct val="60000"/>
              <a:buFont typeface="Wingdings" panose="05000000000000000000" pitchFamily="2" charset="2"/>
              <a:buNone/>
              <a:defRPr/>
            </a:pPr>
            <a:r>
              <a:rPr lang="en-US" altLang="en-US" sz="1800">
                <a:latin typeface="Times New Roman" panose="02020603050405020304" pitchFamily="18" charset="0"/>
                <a:ea typeface="+mn-ea"/>
              </a:rPr>
              <a:t>Eibe Frank</a:t>
            </a:r>
          </a:p>
        </p:txBody>
      </p:sp>
      <p:sp>
        <p:nvSpPr>
          <p:cNvPr id="4" name="Line 17">
            <a:extLst>
              <a:ext uri="{FF2B5EF4-FFF2-40B4-BE49-F238E27FC236}">
                <a16:creationId xmlns:a16="http://schemas.microsoft.com/office/drawing/2014/main" id="{7EB5BA18-3D9C-42AE-B455-A1A2478DD2AE}"/>
              </a:ext>
            </a:extLst>
          </p:cNvPr>
          <p:cNvSpPr>
            <a:spLocks noChangeShapeType="1"/>
          </p:cNvSpPr>
          <p:nvPr userDrawn="1"/>
        </p:nvSpPr>
        <p:spPr bwMode="auto">
          <a:xfrm>
            <a:off x="5562600" y="990600"/>
            <a:ext cx="0" cy="4800600"/>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spAutoFit/>
          </a:bodyPr>
          <a:lstStyle/>
          <a:p>
            <a:endParaRPr lang="en-SG" sz="1350"/>
          </a:p>
        </p:txBody>
      </p:sp>
      <p:sp>
        <p:nvSpPr>
          <p:cNvPr id="5" name="Text Box 18">
            <a:extLst>
              <a:ext uri="{FF2B5EF4-FFF2-40B4-BE49-F238E27FC236}">
                <a16:creationId xmlns:a16="http://schemas.microsoft.com/office/drawing/2014/main" id="{2A262196-88B7-4C6C-A7D1-718037D8D99E}"/>
              </a:ext>
            </a:extLst>
          </p:cNvPr>
          <p:cNvSpPr txBox="1">
            <a:spLocks noChangeArrowheads="1"/>
          </p:cNvSpPr>
          <p:nvPr userDrawn="1"/>
        </p:nvSpPr>
        <p:spPr bwMode="auto">
          <a:xfrm>
            <a:off x="5699126" y="650875"/>
            <a:ext cx="3292475" cy="36933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buFontTx/>
              <a:buChar char="•"/>
              <a:defRPr/>
            </a:pPr>
            <a:endParaRPr lang="en-AU" sz="1800" i="1">
              <a:solidFill>
                <a:srgbClr val="FFFF00"/>
              </a:solidFill>
              <a:latin typeface="Times New Roman" charset="0"/>
            </a:endParaRPr>
          </a:p>
        </p:txBody>
      </p:sp>
      <p:sp>
        <p:nvSpPr>
          <p:cNvPr id="6" name="Rectangle 27">
            <a:extLst>
              <a:ext uri="{FF2B5EF4-FFF2-40B4-BE49-F238E27FC236}">
                <a16:creationId xmlns:a16="http://schemas.microsoft.com/office/drawing/2014/main" id="{BB951D2C-7E11-4EE0-B12E-69E30BB08A4F}"/>
              </a:ext>
            </a:extLst>
          </p:cNvPr>
          <p:cNvSpPr>
            <a:spLocks noChangeArrowheads="1"/>
          </p:cNvSpPr>
          <p:nvPr userDrawn="1"/>
        </p:nvSpPr>
        <p:spPr bwMode="auto">
          <a:xfrm>
            <a:off x="5867400" y="990600"/>
            <a:ext cx="2971800" cy="4876800"/>
          </a:xfrm>
          <a:prstGeom prst="rect">
            <a:avLst/>
          </a:prstGeom>
          <a:noFill/>
          <a:ln>
            <a:noFill/>
          </a:ln>
          <a:effectLst/>
          <a:extLst>
            <a:ext uri="{909E8E84-426E-40dd-AFC4-6F175D3DCCD1}"/>
            <a:ext uri="{91240B29-F687-4f45-9708-019B960494DF}"/>
            <a:ext uri="{AF507438-7753-43e0-B8FC-AC1667EBCBE1}"/>
          </a:extLst>
        </p:spPr>
        <p:txBody>
          <a:bodyPr lIns="69056" tIns="34529" rIns="69056" bIns="34529"/>
          <a:lstStyle>
            <a:lvl1pPr marL="342900" indent="-342900" eaLnBrk="0" hangingPunct="0">
              <a:defRPr kumimoji="1" sz="2400">
                <a:solidFill>
                  <a:schemeClr val="tx1"/>
                </a:solidFill>
                <a:latin typeface="Times New Roman" panose="02020603050405020304" pitchFamily="18" charset="0"/>
              </a:defRPr>
            </a:lvl1pPr>
            <a:lvl2pPr marL="742950" indent="-285750" eaLnBrk="0" hangingPunct="0">
              <a:defRPr kumimoji="1" sz="2400">
                <a:solidFill>
                  <a:schemeClr val="tx1"/>
                </a:solidFill>
                <a:latin typeface="Times New Roman" panose="02020603050405020304" pitchFamily="18" charset="0"/>
              </a:defRPr>
            </a:lvl2pPr>
            <a:lvl3pPr marL="1143000" indent="-228600" eaLnBrk="0" hangingPunct="0">
              <a:defRPr kumimoji="1" sz="2400">
                <a:solidFill>
                  <a:schemeClr val="tx1"/>
                </a:solidFill>
                <a:latin typeface="Times New Roman" panose="02020603050405020304" pitchFamily="18" charset="0"/>
              </a:defRPr>
            </a:lvl3pPr>
            <a:lvl4pPr marL="1600200" indent="-228600" eaLnBrk="0" hangingPunct="0">
              <a:defRPr kumimoji="1" sz="2400">
                <a:solidFill>
                  <a:schemeClr val="tx1"/>
                </a:solidFill>
                <a:latin typeface="Times New Roman" panose="02020603050405020304" pitchFamily="18" charset="0"/>
              </a:defRPr>
            </a:lvl4pPr>
            <a:lvl5pPr marL="2057400" indent="-228600" eaLnBrk="0" hangingPunct="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WEKA: A Machine Learning Toolkit</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Explorer</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Classification and Regression</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Clustering</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Association Rules</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Attribute Selection</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Data Visualization</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Experimenter</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Knowledge Flow GUI</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Conclusions</a:t>
            </a:r>
          </a:p>
        </p:txBody>
      </p:sp>
      <p:sp>
        <p:nvSpPr>
          <p:cNvPr id="3101" name="Rectangle 29"/>
          <p:cNvSpPr>
            <a:spLocks noGrp="1" noChangeArrowheads="1"/>
          </p:cNvSpPr>
          <p:nvPr>
            <p:ph type="ctrTitle" sz="quarter"/>
          </p:nvPr>
        </p:nvSpPr>
        <p:spPr>
          <a:xfrm>
            <a:off x="228600" y="1066800"/>
            <a:ext cx="5105400" cy="1600200"/>
          </a:xfrm>
          <a:extLst>
            <a:ext uri="{AF507438-7753-43e0-B8FC-AC1667EBCBE1}"/>
          </a:extLst>
        </p:spPr>
        <p:txBody>
          <a:bodyPr/>
          <a:lstStyle>
            <a:lvl1pPr algn="ctr">
              <a:lnSpc>
                <a:spcPct val="80000"/>
              </a:lnSpc>
              <a:defRPr sz="2700" b="0">
                <a:latin typeface="Times New Roman" panose="02020603050405020304" pitchFamily="18" charset="0"/>
              </a:defRPr>
            </a:lvl1pPr>
          </a:lstStyle>
          <a:p>
            <a:pPr lvl="0"/>
            <a:r>
              <a:rPr lang="en-US" altLang="en-US" noProof="0"/>
              <a:t>Click to edit Master title style</a:t>
            </a:r>
          </a:p>
        </p:txBody>
      </p:sp>
    </p:spTree>
    <p:extLst>
      <p:ext uri="{BB962C8B-B14F-4D97-AF65-F5344CB8AC3E}">
        <p14:creationId xmlns:p14="http://schemas.microsoft.com/office/powerpoint/2010/main" val="2105732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Content slide 5">
    <p:spTree>
      <p:nvGrpSpPr>
        <p:cNvPr id="1" name=""/>
        <p:cNvGrpSpPr/>
        <p:nvPr/>
      </p:nvGrpSpPr>
      <p:grpSpPr>
        <a:xfrm>
          <a:off x="0" y="0"/>
          <a:ext cx="0" cy="0"/>
          <a:chOff x="0" y="0"/>
          <a:chExt cx="0" cy="0"/>
        </a:xfrm>
      </p:grpSpPr>
      <p:sp>
        <p:nvSpPr>
          <p:cNvPr id="64" name="Shape 186"/>
          <p:cNvSpPr txBox="1">
            <a:spLocks noGrp="1"/>
          </p:cNvSpPr>
          <p:nvPr>
            <p:ph type="body" sz="quarter" idx="13"/>
          </p:nvPr>
        </p:nvSpPr>
        <p:spPr>
          <a:xfrm>
            <a:off x="358912" y="643063"/>
            <a:ext cx="1463666" cy="313159"/>
          </a:xfrm>
          <a:prstGeom prst="rect">
            <a:avLst/>
          </a:prstGeom>
        </p:spPr>
        <p:txBody>
          <a:bodyPr wrap="none" lIns="45718" tIns="45718" rIns="45718" bIns="45718" anchor="ctr">
            <a:spAutoFit/>
          </a:bodyPr>
          <a:lstStyle>
            <a:lvl1pPr marL="0" indent="0">
              <a:spcBef>
                <a:spcPts val="0"/>
              </a:spcBef>
              <a:buSzTx/>
              <a:buFontTx/>
              <a:buNone/>
              <a:defRPr sz="1435" spc="-58">
                <a:solidFill>
                  <a:srgbClr val="0F56A6"/>
                </a:solidFill>
              </a:defRPr>
            </a:lvl1pPr>
          </a:lstStyle>
          <a:p>
            <a:r>
              <a:t>Insert header here</a:t>
            </a:r>
          </a:p>
        </p:txBody>
      </p:sp>
      <p:sp>
        <p:nvSpPr>
          <p:cNvPr id="65" name="Insert subheader Here"/>
          <p:cNvSpPr txBox="1">
            <a:spLocks noGrp="1"/>
          </p:cNvSpPr>
          <p:nvPr>
            <p:ph type="body" sz="quarter" idx="14"/>
          </p:nvPr>
        </p:nvSpPr>
        <p:spPr>
          <a:xfrm>
            <a:off x="358914" y="1113800"/>
            <a:ext cx="1098378" cy="196208"/>
          </a:xfrm>
          <a:prstGeom prst="rect">
            <a:avLst/>
          </a:prstGeom>
        </p:spPr>
        <p:txBody>
          <a:bodyPr wrap="none">
            <a:spAutoFit/>
          </a:bodyPr>
          <a:lstStyle>
            <a:lvl1pPr marL="0" indent="0">
              <a:spcBef>
                <a:spcPts val="0"/>
              </a:spcBef>
              <a:buSzTx/>
              <a:buFontTx/>
              <a:buNone/>
              <a:defRPr sz="675" b="1">
                <a:solidFill>
                  <a:srgbClr val="8D8D8D"/>
                </a:solidFill>
              </a:defRPr>
            </a:lvl1pPr>
          </a:lstStyle>
          <a:p>
            <a:r>
              <a:t>Insert subheader Here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79670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005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5CF0AF85-5306-490E-A70B-AAC33C2527CD}"/>
              </a:ext>
            </a:extLst>
          </p:cNvPr>
          <p:cNvSpPr>
            <a:spLocks noGrp="1" noChangeArrowheads="1"/>
          </p:cNvSpPr>
          <p:nvPr>
            <p:ph type="sldNum" sz="quarter" idx="10"/>
          </p:nvPr>
        </p:nvSpPr>
        <p:spPr/>
        <p:txBody>
          <a:bodyPr/>
          <a:lstStyle>
            <a:lvl1pPr>
              <a:defRPr/>
            </a:lvl1pPr>
          </a:lstStyle>
          <a:p>
            <a:pPr>
              <a:defRPr/>
            </a:pPr>
            <a:fld id="{A0EBE59F-7E22-4731-BD97-ED57DD1D20EE}" type="slidenum">
              <a:rPr lang="en-US" altLang="en-US"/>
              <a:pPr>
                <a:defRPr/>
              </a:pPr>
              <a:t>‹#›</a:t>
            </a:fld>
            <a:endParaRPr lang="en-US" altLang="en-US"/>
          </a:p>
        </p:txBody>
      </p:sp>
    </p:spTree>
    <p:extLst>
      <p:ext uri="{BB962C8B-B14F-4D97-AF65-F5344CB8AC3E}">
        <p14:creationId xmlns:p14="http://schemas.microsoft.com/office/powerpoint/2010/main" val="3924269884"/>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E468-1E4A-41AA-9AE9-F26C1A0B6FB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74BDFDC-3045-491E-8767-61AEF75B5658}"/>
              </a:ext>
            </a:extLst>
          </p:cNvPr>
          <p:cNvSpPr>
            <a:spLocks noGrp="1"/>
          </p:cNvSpPr>
          <p:nvPr>
            <p:ph type="dt" sz="half" idx="10"/>
          </p:nvPr>
        </p:nvSpPr>
        <p:spPr/>
        <p:txBody>
          <a:bodyPr/>
          <a:lstStyle/>
          <a:p>
            <a:fld id="{9F1CC899-6CEC-9548-B06D-7E1EB6F78CA3}" type="datetimeFigureOut">
              <a:rPr lang="en-US" smtClean="0"/>
              <a:pPr/>
              <a:t>11/12/2023</a:t>
            </a:fld>
            <a:endParaRPr lang="en-US"/>
          </a:p>
        </p:txBody>
      </p:sp>
      <p:sp>
        <p:nvSpPr>
          <p:cNvPr id="4" name="Footer Placeholder 3">
            <a:extLst>
              <a:ext uri="{FF2B5EF4-FFF2-40B4-BE49-F238E27FC236}">
                <a16:creationId xmlns:a16="http://schemas.microsoft.com/office/drawing/2014/main" id="{15E99D45-20B4-4D69-AA39-B3AA9CE5E4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0273C2-3FCF-4A5B-B3E9-1F5C745521A4}"/>
              </a:ext>
            </a:extLst>
          </p:cNvPr>
          <p:cNvSpPr>
            <a:spLocks noGrp="1"/>
          </p:cNvSpPr>
          <p:nvPr>
            <p:ph type="sldNum" sz="quarter" idx="12"/>
          </p:nvPr>
        </p:nvSpPr>
        <p:spPr/>
        <p:txBody>
          <a:bodyPr/>
          <a:lstStyle/>
          <a:p>
            <a:fld id="{8E6562B1-0B0F-0246-9532-09536BC2AE59}" type="slidenum">
              <a:rPr lang="en-US" smtClean="0"/>
              <a:pPr/>
              <a:t>‹#›</a:t>
            </a:fld>
            <a:endParaRPr lang="en-US"/>
          </a:p>
        </p:txBody>
      </p:sp>
    </p:spTree>
    <p:extLst>
      <p:ext uri="{BB962C8B-B14F-4D97-AF65-F5344CB8AC3E}">
        <p14:creationId xmlns:p14="http://schemas.microsoft.com/office/powerpoint/2010/main" val="3146646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11/12/2023</a:t>
            </a:fld>
            <a:endParaRPr lang="en-US"/>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a:p>
        </p:txBody>
      </p:sp>
      <p:pic>
        <p:nvPicPr>
          <p:cNvPr id="7" name="Picture 6" descr="NTU_PP_slide_Footer_sized.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62" r:id="rId10"/>
    <p:sldLayoutId id="2147483663" r:id="rId11"/>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11/12/2023</a:t>
            </a:fld>
            <a:endParaRPr lang="en-US"/>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a:p>
        </p:txBody>
      </p:sp>
      <p:pic>
        <p:nvPicPr>
          <p:cNvPr id="7" name="Picture 6" descr="NTU_PP_slide_Footer_sized.png"/>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3092120728"/>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90"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_3xMSbIde2I"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youtube.com/watch?v=ctmNq7Fgbv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customXml" Target="../ink/ink4.xml"/><Relationship Id="rId3" Type="http://schemas.openxmlformats.org/officeDocument/2006/relationships/customXml" Target="../ink/ink2.xml"/><Relationship Id="rId21" Type="http://schemas.openxmlformats.org/officeDocument/2006/relationships/image" Target="../media/image160.png"/><Relationship Id="rId12" Type="http://schemas.openxmlformats.org/officeDocument/2006/relationships/image" Target="../media/image156.png"/><Relationship Id="rId17" Type="http://schemas.openxmlformats.org/officeDocument/2006/relationships/image" Target="../media/image158.png"/><Relationship Id="rId2" Type="http://schemas.openxmlformats.org/officeDocument/2006/relationships/image" Target="../media/image33.png"/><Relationship Id="rId1" Type="http://schemas.openxmlformats.org/officeDocument/2006/relationships/slideLayout" Target="../slideLayouts/slideLayout2.xml"/><Relationship Id="rId24" Type="http://schemas.openxmlformats.org/officeDocument/2006/relationships/image" Target="../media/image27.png"/><Relationship Id="rId23" Type="http://schemas.openxmlformats.org/officeDocument/2006/relationships/image" Target="../media/image161.png"/><Relationship Id="rId22" Type="http://schemas.openxmlformats.org/officeDocument/2006/relationships/customXml" Target="../ink/ink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HjkR9KzhKN4" TargetMode="External"/><Relationship Id="rId2" Type="http://schemas.openxmlformats.org/officeDocument/2006/relationships/hyperlink" Target="https://www.youtube.com/watch?v=zPG4NjIkCjc" TargetMode="External"/><Relationship Id="rId1" Type="http://schemas.openxmlformats.org/officeDocument/2006/relationships/slideLayout" Target="../slideLayouts/slideLayout2.xml"/><Relationship Id="rId5" Type="http://schemas.openxmlformats.org/officeDocument/2006/relationships/hyperlink" Target="https://drive.google.com/drive/folders/1DWSSkL9zMwXktar8rxC_3rUGqxwNNTrR?usp=sharing" TargetMode="External"/><Relationship Id="rId4" Type="http://schemas.openxmlformats.org/officeDocument/2006/relationships/hyperlink" Target="https://drive.google.com/drive/folders/1fXjR7HWQVDvW4b_UwFmEM_NymlOo4Wbw?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986" y="2603322"/>
            <a:ext cx="2015285" cy="1651356"/>
          </a:xfrm>
        </p:spPr>
        <p:txBody>
          <a:bodyPr>
            <a:normAutofit/>
          </a:bodyPr>
          <a:lstStyle/>
          <a:p>
            <a:r>
              <a:rPr lang="en-US" sz="2250" b="1">
                <a:solidFill>
                  <a:schemeClr val="bg1"/>
                </a:solidFill>
                <a:cs typeface="Arial"/>
              </a:rPr>
              <a:t>Regression</a:t>
            </a:r>
          </a:p>
        </p:txBody>
      </p:sp>
      <p:sp>
        <p:nvSpPr>
          <p:cNvPr id="3" name="Subtitle 2"/>
          <p:cNvSpPr>
            <a:spLocks noGrp="1"/>
          </p:cNvSpPr>
          <p:nvPr>
            <p:ph type="subTitle" idx="1"/>
          </p:nvPr>
        </p:nvSpPr>
        <p:spPr>
          <a:xfrm>
            <a:off x="805709" y="4977700"/>
            <a:ext cx="3756540" cy="1265293"/>
          </a:xfrm>
        </p:spPr>
        <p:txBody>
          <a:bodyPr>
            <a:normAutofit/>
          </a:bodyPr>
          <a:lstStyle/>
          <a:p>
            <a:pPr algn="l"/>
            <a:r>
              <a:rPr lang="en-US" sz="1125">
                <a:solidFill>
                  <a:srgbClr val="FFFFFF"/>
                </a:solidFill>
                <a:cs typeface="Arial"/>
              </a:rPr>
              <a:t>Teoh Teik Toe</a:t>
            </a:r>
          </a:p>
          <a:p>
            <a:pPr algn="l"/>
            <a:r>
              <a:rPr lang="en-US" sz="1125">
                <a:solidFill>
                  <a:srgbClr val="FFFFFF"/>
                </a:solidFill>
                <a:cs typeface="Arial"/>
              </a:rPr>
              <a:t>ITOM/NBS</a:t>
            </a:r>
          </a:p>
          <a:p>
            <a:pPr algn="l"/>
            <a:r>
              <a:rPr lang="en-US" sz="1125" i="1">
                <a:solidFill>
                  <a:srgbClr val="FFFFFF"/>
                </a:solidFill>
                <a:cs typeface="Arial"/>
              </a:rPr>
              <a:t>ttteoh@ntu.edu.sg</a:t>
            </a:r>
          </a:p>
          <a:p>
            <a:pPr algn="l"/>
            <a:r>
              <a:rPr lang="en-US" sz="1125" i="1">
                <a:solidFill>
                  <a:srgbClr val="FFFFFF"/>
                </a:solidFill>
                <a:cs typeface="Arial"/>
              </a:rPr>
              <a:t>97905202</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EFB3-038D-D1DE-3B29-C947649970CE}"/>
              </a:ext>
            </a:extLst>
          </p:cNvPr>
          <p:cNvSpPr>
            <a:spLocks noGrp="1"/>
          </p:cNvSpPr>
          <p:nvPr>
            <p:ph type="title"/>
          </p:nvPr>
        </p:nvSpPr>
        <p:spPr/>
        <p:txBody>
          <a:bodyPr/>
          <a:lstStyle/>
          <a:p>
            <a:r>
              <a:rPr lang="en-SG" dirty="0"/>
              <a:t>Underfitting vs Overfitting</a:t>
            </a:r>
          </a:p>
        </p:txBody>
      </p:sp>
      <p:pic>
        <p:nvPicPr>
          <p:cNvPr id="4" name="Picture 3">
            <a:extLst>
              <a:ext uri="{FF2B5EF4-FFF2-40B4-BE49-F238E27FC236}">
                <a16:creationId xmlns:a16="http://schemas.microsoft.com/office/drawing/2014/main" id="{E5D966D7-8E45-55E9-7BAB-41E2112C472C}"/>
              </a:ext>
            </a:extLst>
          </p:cNvPr>
          <p:cNvPicPr>
            <a:picLocks noChangeAspect="1"/>
          </p:cNvPicPr>
          <p:nvPr/>
        </p:nvPicPr>
        <p:blipFill>
          <a:blip r:embed="rId2"/>
          <a:stretch>
            <a:fillRect/>
          </a:stretch>
        </p:blipFill>
        <p:spPr>
          <a:xfrm>
            <a:off x="673005" y="1706632"/>
            <a:ext cx="3728398" cy="2150043"/>
          </a:xfrm>
          <a:prstGeom prst="rect">
            <a:avLst/>
          </a:prstGeom>
        </p:spPr>
      </p:pic>
      <p:pic>
        <p:nvPicPr>
          <p:cNvPr id="5" name="Picture 4">
            <a:extLst>
              <a:ext uri="{FF2B5EF4-FFF2-40B4-BE49-F238E27FC236}">
                <a16:creationId xmlns:a16="http://schemas.microsoft.com/office/drawing/2014/main" id="{546CD2C4-7D96-8F92-2D9B-F4A1C5DC6F65}"/>
              </a:ext>
            </a:extLst>
          </p:cNvPr>
          <p:cNvPicPr>
            <a:picLocks noChangeAspect="1"/>
          </p:cNvPicPr>
          <p:nvPr/>
        </p:nvPicPr>
        <p:blipFill>
          <a:blip r:embed="rId3"/>
          <a:stretch>
            <a:fillRect/>
          </a:stretch>
        </p:blipFill>
        <p:spPr>
          <a:xfrm>
            <a:off x="189789" y="4227051"/>
            <a:ext cx="4279853" cy="1180649"/>
          </a:xfrm>
          <a:prstGeom prst="rect">
            <a:avLst/>
          </a:prstGeom>
        </p:spPr>
      </p:pic>
      <p:pic>
        <p:nvPicPr>
          <p:cNvPr id="3" name="Picture 2">
            <a:extLst>
              <a:ext uri="{FF2B5EF4-FFF2-40B4-BE49-F238E27FC236}">
                <a16:creationId xmlns:a16="http://schemas.microsoft.com/office/drawing/2014/main" id="{C768AC6F-2E45-718B-B5F3-AE2B8F3E2B38}"/>
              </a:ext>
            </a:extLst>
          </p:cNvPr>
          <p:cNvPicPr>
            <a:picLocks noChangeAspect="1"/>
          </p:cNvPicPr>
          <p:nvPr/>
        </p:nvPicPr>
        <p:blipFill>
          <a:blip r:embed="rId4"/>
          <a:stretch>
            <a:fillRect/>
          </a:stretch>
        </p:blipFill>
        <p:spPr>
          <a:xfrm>
            <a:off x="4955417" y="244280"/>
            <a:ext cx="3810000" cy="2495550"/>
          </a:xfrm>
          <a:prstGeom prst="rect">
            <a:avLst/>
          </a:prstGeom>
        </p:spPr>
      </p:pic>
      <p:sp>
        <p:nvSpPr>
          <p:cNvPr id="7" name="TextBox 6">
            <a:extLst>
              <a:ext uri="{FF2B5EF4-FFF2-40B4-BE49-F238E27FC236}">
                <a16:creationId xmlns:a16="http://schemas.microsoft.com/office/drawing/2014/main" id="{D02BF4B7-9214-D257-C7CB-0CE8EC7E2833}"/>
              </a:ext>
            </a:extLst>
          </p:cNvPr>
          <p:cNvSpPr txBox="1"/>
          <p:nvPr/>
        </p:nvSpPr>
        <p:spPr>
          <a:xfrm>
            <a:off x="673005" y="5771507"/>
            <a:ext cx="7413294" cy="369332"/>
          </a:xfrm>
          <a:prstGeom prst="rect">
            <a:avLst/>
          </a:prstGeom>
          <a:noFill/>
        </p:spPr>
        <p:txBody>
          <a:bodyPr wrap="square">
            <a:spAutoFit/>
          </a:bodyPr>
          <a:lstStyle/>
          <a:p>
            <a:r>
              <a:rPr lang="en-SG" dirty="0"/>
              <a:t>https://youtu.be/7XvBwQeT9OI?si=_t7SUMTOwWyGa620</a:t>
            </a:r>
          </a:p>
        </p:txBody>
      </p:sp>
      <p:sp>
        <p:nvSpPr>
          <p:cNvPr id="9" name="TextBox 8">
            <a:extLst>
              <a:ext uri="{FF2B5EF4-FFF2-40B4-BE49-F238E27FC236}">
                <a16:creationId xmlns:a16="http://schemas.microsoft.com/office/drawing/2014/main" id="{2192AA74-D830-D343-BA3E-A6AFBA67724D}"/>
              </a:ext>
            </a:extLst>
          </p:cNvPr>
          <p:cNvSpPr txBox="1"/>
          <p:nvPr/>
        </p:nvSpPr>
        <p:spPr>
          <a:xfrm>
            <a:off x="5227093" y="3369736"/>
            <a:ext cx="3302758" cy="2031325"/>
          </a:xfrm>
          <a:prstGeom prst="rect">
            <a:avLst/>
          </a:prstGeom>
          <a:noFill/>
        </p:spPr>
        <p:txBody>
          <a:bodyPr wrap="square">
            <a:spAutoFit/>
          </a:bodyPr>
          <a:lstStyle/>
          <a:p>
            <a:r>
              <a:rPr lang="en-US" dirty="0"/>
              <a:t>Bias is the simplifying assumptions made by the model to make the target function easier to approximate. Variance is the amount that the estimate of the target function will change given different training data.</a:t>
            </a:r>
            <a:endParaRPr lang="en-SG" dirty="0"/>
          </a:p>
        </p:txBody>
      </p:sp>
    </p:spTree>
    <p:extLst>
      <p:ext uri="{BB962C8B-B14F-4D97-AF65-F5344CB8AC3E}">
        <p14:creationId xmlns:p14="http://schemas.microsoft.com/office/powerpoint/2010/main" val="212799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6325-4C28-49EC-A86A-819477358ECB}"/>
              </a:ext>
            </a:extLst>
          </p:cNvPr>
          <p:cNvSpPr>
            <a:spLocks noGrp="1"/>
          </p:cNvSpPr>
          <p:nvPr>
            <p:ph type="title"/>
          </p:nvPr>
        </p:nvSpPr>
        <p:spPr/>
        <p:txBody>
          <a:bodyPr/>
          <a:lstStyle/>
          <a:p>
            <a:r>
              <a:rPr lang="en-US"/>
              <a:t>Types of Regression</a:t>
            </a:r>
            <a:endParaRPr lang="en-SG"/>
          </a:p>
        </p:txBody>
      </p:sp>
      <p:pic>
        <p:nvPicPr>
          <p:cNvPr id="4" name="Content Placeholder 3">
            <a:extLst>
              <a:ext uri="{FF2B5EF4-FFF2-40B4-BE49-F238E27FC236}">
                <a16:creationId xmlns:a16="http://schemas.microsoft.com/office/drawing/2014/main" id="{A2E8DCC7-7528-4439-AE54-35FA678E6D6E}"/>
              </a:ext>
            </a:extLst>
          </p:cNvPr>
          <p:cNvPicPr>
            <a:picLocks noGrp="1" noChangeAspect="1"/>
          </p:cNvPicPr>
          <p:nvPr>
            <p:ph idx="1"/>
          </p:nvPr>
        </p:nvPicPr>
        <p:blipFill>
          <a:blip r:embed="rId2"/>
          <a:stretch>
            <a:fillRect/>
          </a:stretch>
        </p:blipFill>
        <p:spPr>
          <a:xfrm>
            <a:off x="1569901" y="2171822"/>
            <a:ext cx="5177193" cy="2912172"/>
          </a:xfrm>
          <a:prstGeom prst="rect">
            <a:avLst/>
          </a:prstGeom>
        </p:spPr>
      </p:pic>
      <p:sp>
        <p:nvSpPr>
          <p:cNvPr id="3" name="Rectangle 2">
            <a:extLst>
              <a:ext uri="{FF2B5EF4-FFF2-40B4-BE49-F238E27FC236}">
                <a16:creationId xmlns:a16="http://schemas.microsoft.com/office/drawing/2014/main" id="{9DA3E641-AAD4-47E0-8DB7-520532C7A934}"/>
              </a:ext>
            </a:extLst>
          </p:cNvPr>
          <p:cNvSpPr/>
          <p:nvPr/>
        </p:nvSpPr>
        <p:spPr>
          <a:xfrm>
            <a:off x="457199" y="5448343"/>
            <a:ext cx="7566917" cy="1200329"/>
          </a:xfrm>
          <a:prstGeom prst="rect">
            <a:avLst/>
          </a:prstGeom>
        </p:spPr>
        <p:txBody>
          <a:bodyPr wrap="square">
            <a:spAutoFit/>
          </a:bodyPr>
          <a:lstStyle/>
          <a:p>
            <a:r>
              <a:rPr lang="en-SG">
                <a:hlinkClick r:id="rId3"/>
              </a:rPr>
              <a:t>https://www.youtube.com/watch?v=_3xMSbIde2I</a:t>
            </a:r>
            <a:endParaRPr lang="en-SG"/>
          </a:p>
          <a:p>
            <a:r>
              <a:rPr lang="en-SG">
                <a:hlinkClick r:id="rId4"/>
              </a:rPr>
              <a:t>https://www.youtube.com/watch?v=ctmNq7FgbvI</a:t>
            </a:r>
            <a:endParaRPr lang="en-SG"/>
          </a:p>
          <a:p>
            <a:endParaRPr lang="en-SG"/>
          </a:p>
          <a:p>
            <a:endParaRPr lang="en-SG"/>
          </a:p>
        </p:txBody>
      </p:sp>
    </p:spTree>
    <p:extLst>
      <p:ext uri="{BB962C8B-B14F-4D97-AF65-F5344CB8AC3E}">
        <p14:creationId xmlns:p14="http://schemas.microsoft.com/office/powerpoint/2010/main" val="2526587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6C86-0172-42A3-8BB8-F4ADFD2CCC0F}"/>
              </a:ext>
            </a:extLst>
          </p:cNvPr>
          <p:cNvSpPr>
            <a:spLocks noGrp="1"/>
          </p:cNvSpPr>
          <p:nvPr>
            <p:ph type="title"/>
          </p:nvPr>
        </p:nvSpPr>
        <p:spPr>
          <a:xfrm>
            <a:off x="309672" y="59482"/>
            <a:ext cx="7886700" cy="1325563"/>
          </a:xfrm>
        </p:spPr>
        <p:txBody>
          <a:bodyPr/>
          <a:lstStyle/>
          <a:p>
            <a:r>
              <a:rPr lang="en-US"/>
              <a:t>Shape of regression</a:t>
            </a:r>
            <a:endParaRPr lang="en-SG"/>
          </a:p>
        </p:txBody>
      </p:sp>
      <p:sp>
        <p:nvSpPr>
          <p:cNvPr id="4" name="Slide Number Placeholder 3">
            <a:extLst>
              <a:ext uri="{FF2B5EF4-FFF2-40B4-BE49-F238E27FC236}">
                <a16:creationId xmlns:a16="http://schemas.microsoft.com/office/drawing/2014/main" id="{9C39AD6D-1E3A-4E26-BFC5-9DB330B99741}"/>
              </a:ext>
            </a:extLst>
          </p:cNvPr>
          <p:cNvSpPr>
            <a:spLocks noGrp="1"/>
          </p:cNvSpPr>
          <p:nvPr>
            <p:ph type="sldNum" sz="quarter" idx="12"/>
          </p:nvPr>
        </p:nvSpPr>
        <p:spPr/>
        <p:txBody>
          <a:bodyPr/>
          <a:lstStyle/>
          <a:p>
            <a:fld id="{6113E31D-E2AB-40D1-8B51-AFA5AFEF393A}" type="slidenum">
              <a:rPr lang="en-US" smtClean="0"/>
              <a:t>12</a:t>
            </a:fld>
            <a:endParaRPr lang="en-US"/>
          </a:p>
        </p:txBody>
      </p:sp>
      <p:pic>
        <p:nvPicPr>
          <p:cNvPr id="1026" name="Picture 2" descr="Linear regression - Wikipedia">
            <a:extLst>
              <a:ext uri="{FF2B5EF4-FFF2-40B4-BE49-F238E27FC236}">
                <a16:creationId xmlns:a16="http://schemas.microsoft.com/office/drawing/2014/main" id="{764FAAC8-D633-4DA1-8C45-E6E47B48F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34" y="1467158"/>
            <a:ext cx="2965155" cy="19618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05B05B-67CC-4C34-9245-4441CCCB4F96}"/>
              </a:ext>
            </a:extLst>
          </p:cNvPr>
          <p:cNvPicPr>
            <a:picLocks noChangeAspect="1"/>
          </p:cNvPicPr>
          <p:nvPr/>
        </p:nvPicPr>
        <p:blipFill>
          <a:blip r:embed="rId3"/>
          <a:stretch>
            <a:fillRect/>
          </a:stretch>
        </p:blipFill>
        <p:spPr>
          <a:xfrm>
            <a:off x="949841" y="3498746"/>
            <a:ext cx="3303181" cy="2477386"/>
          </a:xfrm>
          <a:prstGeom prst="rect">
            <a:avLst/>
          </a:prstGeom>
        </p:spPr>
      </p:pic>
      <p:pic>
        <p:nvPicPr>
          <p:cNvPr id="6" name="Picture 5">
            <a:extLst>
              <a:ext uri="{FF2B5EF4-FFF2-40B4-BE49-F238E27FC236}">
                <a16:creationId xmlns:a16="http://schemas.microsoft.com/office/drawing/2014/main" id="{D6CE2D76-F9F3-435F-97FE-B4AE2DE5C616}"/>
              </a:ext>
            </a:extLst>
          </p:cNvPr>
          <p:cNvPicPr>
            <a:picLocks noChangeAspect="1"/>
          </p:cNvPicPr>
          <p:nvPr/>
        </p:nvPicPr>
        <p:blipFill>
          <a:blip r:embed="rId4"/>
          <a:stretch>
            <a:fillRect/>
          </a:stretch>
        </p:blipFill>
        <p:spPr>
          <a:xfrm>
            <a:off x="5464250" y="1046422"/>
            <a:ext cx="2382578" cy="2382578"/>
          </a:xfrm>
          <a:prstGeom prst="rect">
            <a:avLst/>
          </a:prstGeom>
        </p:spPr>
      </p:pic>
      <p:pic>
        <p:nvPicPr>
          <p:cNvPr id="8" name="Picture 7">
            <a:extLst>
              <a:ext uri="{FF2B5EF4-FFF2-40B4-BE49-F238E27FC236}">
                <a16:creationId xmlns:a16="http://schemas.microsoft.com/office/drawing/2014/main" id="{56602294-55E1-42E6-B88B-E534993DBABF}"/>
              </a:ext>
            </a:extLst>
          </p:cNvPr>
          <p:cNvPicPr>
            <a:picLocks noChangeAspect="1"/>
          </p:cNvPicPr>
          <p:nvPr/>
        </p:nvPicPr>
        <p:blipFill>
          <a:blip r:embed="rId5"/>
          <a:stretch>
            <a:fillRect/>
          </a:stretch>
        </p:blipFill>
        <p:spPr>
          <a:xfrm>
            <a:off x="5086459" y="3753158"/>
            <a:ext cx="3428891" cy="2389524"/>
          </a:xfrm>
          <a:prstGeom prst="rect">
            <a:avLst/>
          </a:prstGeom>
        </p:spPr>
      </p:pic>
      <p:sp>
        <p:nvSpPr>
          <p:cNvPr id="9" name="TextBox 8">
            <a:extLst>
              <a:ext uri="{FF2B5EF4-FFF2-40B4-BE49-F238E27FC236}">
                <a16:creationId xmlns:a16="http://schemas.microsoft.com/office/drawing/2014/main" id="{B1561C65-D64B-4D0E-BA00-6D575863A2B5}"/>
              </a:ext>
            </a:extLst>
          </p:cNvPr>
          <p:cNvSpPr txBox="1"/>
          <p:nvPr/>
        </p:nvSpPr>
        <p:spPr>
          <a:xfrm>
            <a:off x="3168502" y="2608055"/>
            <a:ext cx="763351" cy="369332"/>
          </a:xfrm>
          <a:prstGeom prst="rect">
            <a:avLst/>
          </a:prstGeom>
          <a:noFill/>
        </p:spPr>
        <p:txBody>
          <a:bodyPr wrap="none" rtlCol="0">
            <a:spAutoFit/>
          </a:bodyPr>
          <a:lstStyle/>
          <a:p>
            <a:r>
              <a:rPr lang="en-US"/>
              <a:t>Linear</a:t>
            </a:r>
            <a:endParaRPr lang="en-SG"/>
          </a:p>
        </p:txBody>
      </p:sp>
      <p:sp>
        <p:nvSpPr>
          <p:cNvPr id="11" name="TextBox 10">
            <a:extLst>
              <a:ext uri="{FF2B5EF4-FFF2-40B4-BE49-F238E27FC236}">
                <a16:creationId xmlns:a16="http://schemas.microsoft.com/office/drawing/2014/main" id="{839B2080-7160-4056-B75D-3FE7EABB0E27}"/>
              </a:ext>
            </a:extLst>
          </p:cNvPr>
          <p:cNvSpPr txBox="1"/>
          <p:nvPr/>
        </p:nvSpPr>
        <p:spPr>
          <a:xfrm>
            <a:off x="6740423" y="5942360"/>
            <a:ext cx="1135760" cy="369332"/>
          </a:xfrm>
          <a:prstGeom prst="rect">
            <a:avLst/>
          </a:prstGeom>
          <a:noFill/>
        </p:spPr>
        <p:txBody>
          <a:bodyPr wrap="none" rtlCol="0">
            <a:spAutoFit/>
          </a:bodyPr>
          <a:lstStyle/>
          <a:p>
            <a:r>
              <a:rPr lang="en-US"/>
              <a:t>Logarithm</a:t>
            </a:r>
            <a:endParaRPr lang="en-SG"/>
          </a:p>
        </p:txBody>
      </p:sp>
      <p:sp>
        <p:nvSpPr>
          <p:cNvPr id="12" name="TextBox 11">
            <a:extLst>
              <a:ext uri="{FF2B5EF4-FFF2-40B4-BE49-F238E27FC236}">
                <a16:creationId xmlns:a16="http://schemas.microsoft.com/office/drawing/2014/main" id="{84575C34-F221-4F41-A6E6-143B50E73B07}"/>
              </a:ext>
            </a:extLst>
          </p:cNvPr>
          <p:cNvSpPr txBox="1"/>
          <p:nvPr/>
        </p:nvSpPr>
        <p:spPr>
          <a:xfrm>
            <a:off x="7102315" y="3510811"/>
            <a:ext cx="1290225" cy="369332"/>
          </a:xfrm>
          <a:prstGeom prst="rect">
            <a:avLst/>
          </a:prstGeom>
          <a:noFill/>
        </p:spPr>
        <p:txBody>
          <a:bodyPr wrap="none" rtlCol="0">
            <a:spAutoFit/>
          </a:bodyPr>
          <a:lstStyle/>
          <a:p>
            <a:r>
              <a:rPr lang="en-US"/>
              <a:t>Exponential</a:t>
            </a:r>
            <a:endParaRPr lang="en-SG"/>
          </a:p>
        </p:txBody>
      </p:sp>
      <p:sp>
        <p:nvSpPr>
          <p:cNvPr id="13" name="TextBox 12">
            <a:extLst>
              <a:ext uri="{FF2B5EF4-FFF2-40B4-BE49-F238E27FC236}">
                <a16:creationId xmlns:a16="http://schemas.microsoft.com/office/drawing/2014/main" id="{1480BC9D-DA4E-4550-A6CD-F65065EE0A66}"/>
              </a:ext>
            </a:extLst>
          </p:cNvPr>
          <p:cNvSpPr txBox="1"/>
          <p:nvPr/>
        </p:nvSpPr>
        <p:spPr>
          <a:xfrm>
            <a:off x="2748166" y="5880185"/>
            <a:ext cx="1222001" cy="369332"/>
          </a:xfrm>
          <a:prstGeom prst="rect">
            <a:avLst/>
          </a:prstGeom>
          <a:noFill/>
        </p:spPr>
        <p:txBody>
          <a:bodyPr wrap="none" rtlCol="0">
            <a:spAutoFit/>
          </a:bodyPr>
          <a:lstStyle/>
          <a:p>
            <a:r>
              <a:rPr lang="en-US"/>
              <a:t>Polynomial</a:t>
            </a:r>
            <a:endParaRPr lang="en-SG"/>
          </a:p>
        </p:txBody>
      </p:sp>
    </p:spTree>
    <p:extLst>
      <p:ext uri="{BB962C8B-B14F-4D97-AF65-F5344CB8AC3E}">
        <p14:creationId xmlns:p14="http://schemas.microsoft.com/office/powerpoint/2010/main" val="183640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F680-470F-458D-AF70-961B4B378056}"/>
              </a:ext>
            </a:extLst>
          </p:cNvPr>
          <p:cNvSpPr>
            <a:spLocks noGrp="1"/>
          </p:cNvSpPr>
          <p:nvPr>
            <p:ph type="title"/>
          </p:nvPr>
        </p:nvSpPr>
        <p:spPr/>
        <p:txBody>
          <a:bodyPr/>
          <a:lstStyle/>
          <a:p>
            <a:r>
              <a:rPr lang="en-US" dirty="0"/>
              <a:t>Application</a:t>
            </a:r>
            <a:endParaRPr lang="en-SG" dirty="0"/>
          </a:p>
        </p:txBody>
      </p:sp>
      <p:sp>
        <p:nvSpPr>
          <p:cNvPr id="3" name="Content Placeholder 2">
            <a:extLst>
              <a:ext uri="{FF2B5EF4-FFF2-40B4-BE49-F238E27FC236}">
                <a16:creationId xmlns:a16="http://schemas.microsoft.com/office/drawing/2014/main" id="{4D40D1D9-DA85-4F45-86EA-444BAD2AFFD6}"/>
              </a:ext>
            </a:extLst>
          </p:cNvPr>
          <p:cNvSpPr>
            <a:spLocks noGrp="1"/>
          </p:cNvSpPr>
          <p:nvPr>
            <p:ph idx="1"/>
          </p:nvPr>
        </p:nvSpPr>
        <p:spPr/>
        <p:txBody>
          <a:bodyPr>
            <a:normAutofit/>
          </a:bodyPr>
          <a:lstStyle/>
          <a:p>
            <a:r>
              <a:rPr lang="en-US" sz="2400"/>
              <a:t>Supervised Learning (historical labeled data available)</a:t>
            </a:r>
          </a:p>
          <a:p>
            <a:r>
              <a:rPr lang="en-US" sz="2400"/>
              <a:t>Trend Prediction like</a:t>
            </a:r>
          </a:p>
          <a:p>
            <a:pPr lvl="1"/>
            <a:r>
              <a:rPr lang="en-US" sz="2400"/>
              <a:t>Financial Prediction</a:t>
            </a:r>
          </a:p>
          <a:p>
            <a:pPr lvl="1"/>
            <a:r>
              <a:rPr lang="en-US" sz="2400"/>
              <a:t>Economic Prediction</a:t>
            </a:r>
          </a:p>
          <a:p>
            <a:r>
              <a:rPr lang="en-US" sz="2400"/>
              <a:t>Pattern Recognition (Business Insights)</a:t>
            </a:r>
          </a:p>
          <a:p>
            <a:pPr lvl="1"/>
            <a:r>
              <a:rPr lang="en-US" sz="2400"/>
              <a:t>Sales</a:t>
            </a:r>
          </a:p>
          <a:p>
            <a:pPr lvl="1"/>
            <a:r>
              <a:rPr lang="en-US" sz="2400"/>
              <a:t>Purchase</a:t>
            </a:r>
          </a:p>
          <a:p>
            <a:pPr lvl="1"/>
            <a:r>
              <a:rPr lang="en-US" sz="2400"/>
              <a:t>Voting Pattern</a:t>
            </a:r>
            <a:endParaRPr lang="en-SG" sz="2400"/>
          </a:p>
        </p:txBody>
      </p:sp>
      <p:sp>
        <p:nvSpPr>
          <p:cNvPr id="4" name="Slide Number Placeholder 3">
            <a:extLst>
              <a:ext uri="{FF2B5EF4-FFF2-40B4-BE49-F238E27FC236}">
                <a16:creationId xmlns:a16="http://schemas.microsoft.com/office/drawing/2014/main" id="{8C93B976-FF6F-47D3-A204-E144B97BF999}"/>
              </a:ext>
            </a:extLst>
          </p:cNvPr>
          <p:cNvSpPr>
            <a:spLocks noGrp="1"/>
          </p:cNvSpPr>
          <p:nvPr>
            <p:ph type="sldNum" sz="quarter" idx="12"/>
          </p:nvPr>
        </p:nvSpPr>
        <p:spPr/>
        <p:txBody>
          <a:bodyPr/>
          <a:lstStyle/>
          <a:p>
            <a:fld id="{6113E31D-E2AB-40D1-8B51-AFA5AFEF393A}" type="slidenum">
              <a:rPr lang="en-US" smtClean="0"/>
              <a:t>13</a:t>
            </a:fld>
            <a:endParaRPr lang="en-US"/>
          </a:p>
        </p:txBody>
      </p:sp>
    </p:spTree>
    <p:extLst>
      <p:ext uri="{BB962C8B-B14F-4D97-AF65-F5344CB8AC3E}">
        <p14:creationId xmlns:p14="http://schemas.microsoft.com/office/powerpoint/2010/main" val="157558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1E53-BC3F-4C85-AD10-EA1A22DDE2A0}"/>
              </a:ext>
            </a:extLst>
          </p:cNvPr>
          <p:cNvSpPr>
            <a:spLocks noGrp="1"/>
          </p:cNvSpPr>
          <p:nvPr>
            <p:ph type="title"/>
          </p:nvPr>
        </p:nvSpPr>
        <p:spPr/>
        <p:txBody>
          <a:bodyPr/>
          <a:lstStyle/>
          <a:p>
            <a:r>
              <a:rPr lang="en-US" dirty="0"/>
              <a:t>Limitation: </a:t>
            </a:r>
            <a:r>
              <a:rPr lang="en-US" dirty="0" err="1"/>
              <a:t>Hilpisch</a:t>
            </a:r>
            <a:r>
              <a:rPr lang="en-US" dirty="0"/>
              <a:t> Page 34</a:t>
            </a:r>
            <a:endParaRPr lang="en-SG" dirty="0"/>
          </a:p>
        </p:txBody>
      </p:sp>
      <p:pic>
        <p:nvPicPr>
          <p:cNvPr id="4" name="Picture 3">
            <a:extLst>
              <a:ext uri="{FF2B5EF4-FFF2-40B4-BE49-F238E27FC236}">
                <a16:creationId xmlns:a16="http://schemas.microsoft.com/office/drawing/2014/main" id="{7AD17199-74D2-430F-AFB5-DBB2E8C1DBC7}"/>
              </a:ext>
            </a:extLst>
          </p:cNvPr>
          <p:cNvPicPr>
            <a:picLocks noChangeAspect="1"/>
          </p:cNvPicPr>
          <p:nvPr/>
        </p:nvPicPr>
        <p:blipFill>
          <a:blip r:embed="rId3"/>
          <a:stretch>
            <a:fillRect/>
          </a:stretch>
        </p:blipFill>
        <p:spPr>
          <a:xfrm>
            <a:off x="1012218" y="1983011"/>
            <a:ext cx="7119563" cy="4049041"/>
          </a:xfrm>
          <a:prstGeom prst="rect">
            <a:avLst/>
          </a:prstGeom>
        </p:spPr>
      </p:pic>
      <p:sp>
        <p:nvSpPr>
          <p:cNvPr id="5" name="Rectangle 4">
            <a:extLst>
              <a:ext uri="{FF2B5EF4-FFF2-40B4-BE49-F238E27FC236}">
                <a16:creationId xmlns:a16="http://schemas.microsoft.com/office/drawing/2014/main" id="{EEF2E427-17C8-4927-ABCE-20238C3C5CBF}"/>
              </a:ext>
            </a:extLst>
          </p:cNvPr>
          <p:cNvSpPr/>
          <p:nvPr/>
        </p:nvSpPr>
        <p:spPr>
          <a:xfrm>
            <a:off x="1160979" y="3318603"/>
            <a:ext cx="6359704" cy="54453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49143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C3DD-13D3-4A76-8AC0-E28A1239BFD5}"/>
              </a:ext>
            </a:extLst>
          </p:cNvPr>
          <p:cNvSpPr>
            <a:spLocks noGrp="1"/>
          </p:cNvSpPr>
          <p:nvPr>
            <p:ph type="title"/>
          </p:nvPr>
        </p:nvSpPr>
        <p:spPr/>
        <p:txBody>
          <a:bodyPr/>
          <a:lstStyle/>
          <a:p>
            <a:r>
              <a:rPr lang="en-US"/>
              <a:t>What is heteroscedasticity?</a:t>
            </a:r>
            <a:endParaRPr lang="en-SG"/>
          </a:p>
        </p:txBody>
      </p:sp>
      <p:sp>
        <p:nvSpPr>
          <p:cNvPr id="3" name="Content Placeholder 2">
            <a:extLst>
              <a:ext uri="{FF2B5EF4-FFF2-40B4-BE49-F238E27FC236}">
                <a16:creationId xmlns:a16="http://schemas.microsoft.com/office/drawing/2014/main" id="{84370FCA-837C-4BD8-802A-93C263B7EAA2}"/>
              </a:ext>
            </a:extLst>
          </p:cNvPr>
          <p:cNvSpPr>
            <a:spLocks noGrp="1"/>
          </p:cNvSpPr>
          <p:nvPr>
            <p:ph idx="1"/>
          </p:nvPr>
        </p:nvSpPr>
        <p:spPr/>
        <p:txBody>
          <a:bodyPr/>
          <a:lstStyle/>
          <a:p>
            <a:pPr marL="0" indent="0">
              <a:buNone/>
            </a:pPr>
            <a:r>
              <a:rPr lang="en-US"/>
              <a:t>Heteroscedasticity is exactly the opposite of homoscedasticity, which means that the error terms are not equally distributed. </a:t>
            </a:r>
            <a:endParaRPr lang="en-SG"/>
          </a:p>
        </p:txBody>
      </p:sp>
      <p:pic>
        <p:nvPicPr>
          <p:cNvPr id="4" name="Picture 3">
            <a:extLst>
              <a:ext uri="{FF2B5EF4-FFF2-40B4-BE49-F238E27FC236}">
                <a16:creationId xmlns:a16="http://schemas.microsoft.com/office/drawing/2014/main" id="{C6EDF534-0637-4073-93C1-976B21DED5F2}"/>
              </a:ext>
            </a:extLst>
          </p:cNvPr>
          <p:cNvPicPr>
            <a:picLocks noChangeAspect="1"/>
          </p:cNvPicPr>
          <p:nvPr/>
        </p:nvPicPr>
        <p:blipFill>
          <a:blip r:embed="rId2"/>
          <a:stretch>
            <a:fillRect/>
          </a:stretch>
        </p:blipFill>
        <p:spPr>
          <a:xfrm>
            <a:off x="8044665" y="2263852"/>
            <a:ext cx="669925" cy="542591"/>
          </a:xfrm>
          <a:prstGeom prst="rect">
            <a:avLst/>
          </a:prstGeom>
        </p:spPr>
      </p:pic>
      <p:pic>
        <p:nvPicPr>
          <p:cNvPr id="5" name="Picture 5" descr="Chart, scatter chart&#10;&#10;Description automatically generated">
            <a:extLst>
              <a:ext uri="{FF2B5EF4-FFF2-40B4-BE49-F238E27FC236}">
                <a16:creationId xmlns:a16="http://schemas.microsoft.com/office/drawing/2014/main" id="{047E8A48-D014-4022-9879-32F343586CC4}"/>
              </a:ext>
            </a:extLst>
          </p:cNvPr>
          <p:cNvPicPr>
            <a:picLocks noChangeAspect="1"/>
          </p:cNvPicPr>
          <p:nvPr/>
        </p:nvPicPr>
        <p:blipFill>
          <a:blip r:embed="rId3"/>
          <a:stretch>
            <a:fillRect/>
          </a:stretch>
        </p:blipFill>
        <p:spPr>
          <a:xfrm>
            <a:off x="3778674" y="3058826"/>
            <a:ext cx="3773260" cy="2820464"/>
          </a:xfrm>
          <a:prstGeom prst="rect">
            <a:avLst/>
          </a:prstGeom>
        </p:spPr>
      </p:pic>
    </p:spTree>
    <p:extLst>
      <p:ext uri="{BB962C8B-B14F-4D97-AF65-F5344CB8AC3E}">
        <p14:creationId xmlns:p14="http://schemas.microsoft.com/office/powerpoint/2010/main" val="83195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C65F-F2BB-4E7E-813F-D788D3303342}"/>
              </a:ext>
            </a:extLst>
          </p:cNvPr>
          <p:cNvSpPr>
            <a:spLocks noGrp="1"/>
          </p:cNvSpPr>
          <p:nvPr>
            <p:ph type="title"/>
          </p:nvPr>
        </p:nvSpPr>
        <p:spPr/>
        <p:txBody>
          <a:bodyPr>
            <a:normAutofit fontScale="90000"/>
          </a:bodyPr>
          <a:lstStyle/>
          <a:p>
            <a:r>
              <a:rPr lang="en-US"/>
              <a:t>How to interpret a Q-Q plot in a Linear regression model?</a:t>
            </a:r>
            <a:br>
              <a:rPr lang="en-US"/>
            </a:br>
            <a:endParaRPr lang="en-SG"/>
          </a:p>
        </p:txBody>
      </p:sp>
      <p:sp>
        <p:nvSpPr>
          <p:cNvPr id="3" name="Content Placeholder 2">
            <a:extLst>
              <a:ext uri="{FF2B5EF4-FFF2-40B4-BE49-F238E27FC236}">
                <a16:creationId xmlns:a16="http://schemas.microsoft.com/office/drawing/2014/main" id="{478119CC-DA08-4A9B-B100-39FD15F5219D}"/>
              </a:ext>
            </a:extLst>
          </p:cNvPr>
          <p:cNvSpPr>
            <a:spLocks noGrp="1"/>
          </p:cNvSpPr>
          <p:nvPr>
            <p:ph idx="1"/>
          </p:nvPr>
        </p:nvSpPr>
        <p:spPr/>
        <p:txBody>
          <a:bodyPr vert="horz" lIns="91440" tIns="45720" rIns="91440" bIns="45720" rtlCol="0" anchor="t">
            <a:normAutofit/>
          </a:bodyPr>
          <a:lstStyle/>
          <a:p>
            <a:pPr marL="0" indent="0">
              <a:buNone/>
            </a:pPr>
            <a:r>
              <a:rPr lang="en-US" sz="3200"/>
              <a:t>A Q-Q plot is used to check the normality of errors. This shows that the errors are mostly normally distributed.</a:t>
            </a:r>
            <a:endParaRPr lang="en-US" sz="3200">
              <a:cs typeface="Arial"/>
            </a:endParaRPr>
          </a:p>
        </p:txBody>
      </p:sp>
      <p:pic>
        <p:nvPicPr>
          <p:cNvPr id="4" name="Picture 3">
            <a:extLst>
              <a:ext uri="{FF2B5EF4-FFF2-40B4-BE49-F238E27FC236}">
                <a16:creationId xmlns:a16="http://schemas.microsoft.com/office/drawing/2014/main" id="{AF93F219-7D41-488F-A323-C92435C756C6}"/>
              </a:ext>
            </a:extLst>
          </p:cNvPr>
          <p:cNvPicPr>
            <a:picLocks noChangeAspect="1"/>
          </p:cNvPicPr>
          <p:nvPr/>
        </p:nvPicPr>
        <p:blipFill>
          <a:blip r:embed="rId2"/>
          <a:stretch>
            <a:fillRect/>
          </a:stretch>
        </p:blipFill>
        <p:spPr>
          <a:xfrm>
            <a:off x="4322221" y="3106919"/>
            <a:ext cx="4448031" cy="3257770"/>
          </a:xfrm>
          <a:prstGeom prst="rect">
            <a:avLst/>
          </a:prstGeom>
        </p:spPr>
      </p:pic>
    </p:spTree>
    <p:extLst>
      <p:ext uri="{BB962C8B-B14F-4D97-AF65-F5344CB8AC3E}">
        <p14:creationId xmlns:p14="http://schemas.microsoft.com/office/powerpoint/2010/main" val="253192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F951-3864-B304-FC87-F1A90A68ED93}"/>
              </a:ext>
            </a:extLst>
          </p:cNvPr>
          <p:cNvSpPr>
            <a:spLocks noGrp="1"/>
          </p:cNvSpPr>
          <p:nvPr>
            <p:ph type="title"/>
          </p:nvPr>
        </p:nvSpPr>
        <p:spPr/>
        <p:txBody>
          <a:bodyPr/>
          <a:lstStyle/>
          <a:p>
            <a:r>
              <a:rPr lang="en-SG" dirty="0"/>
              <a:t>Multi-Collinearity – Check VIF</a:t>
            </a:r>
          </a:p>
        </p:txBody>
      </p:sp>
      <p:pic>
        <p:nvPicPr>
          <p:cNvPr id="4" name="Picture 3">
            <a:extLst>
              <a:ext uri="{FF2B5EF4-FFF2-40B4-BE49-F238E27FC236}">
                <a16:creationId xmlns:a16="http://schemas.microsoft.com/office/drawing/2014/main" id="{794B4DC0-A22B-B607-596A-D39958CD2C62}"/>
              </a:ext>
            </a:extLst>
          </p:cNvPr>
          <p:cNvPicPr>
            <a:picLocks noChangeAspect="1"/>
          </p:cNvPicPr>
          <p:nvPr/>
        </p:nvPicPr>
        <p:blipFill>
          <a:blip r:embed="rId2"/>
          <a:stretch>
            <a:fillRect/>
          </a:stretch>
        </p:blipFill>
        <p:spPr>
          <a:xfrm>
            <a:off x="769273" y="1997677"/>
            <a:ext cx="2632749" cy="1364930"/>
          </a:xfrm>
          <a:prstGeom prst="rect">
            <a:avLst/>
          </a:prstGeom>
        </p:spPr>
      </p:pic>
      <p:pic>
        <p:nvPicPr>
          <p:cNvPr id="7" name="Picture 6">
            <a:extLst>
              <a:ext uri="{FF2B5EF4-FFF2-40B4-BE49-F238E27FC236}">
                <a16:creationId xmlns:a16="http://schemas.microsoft.com/office/drawing/2014/main" id="{691A7DAE-5209-7021-E36D-DD2D34FC8B30}"/>
              </a:ext>
            </a:extLst>
          </p:cNvPr>
          <p:cNvPicPr>
            <a:picLocks noChangeAspect="1"/>
          </p:cNvPicPr>
          <p:nvPr/>
        </p:nvPicPr>
        <p:blipFill>
          <a:blip r:embed="rId3"/>
          <a:stretch>
            <a:fillRect/>
          </a:stretch>
        </p:blipFill>
        <p:spPr>
          <a:xfrm>
            <a:off x="567952" y="4085624"/>
            <a:ext cx="5259220" cy="1964607"/>
          </a:xfrm>
          <a:prstGeom prst="rect">
            <a:avLst/>
          </a:prstGeom>
        </p:spPr>
      </p:pic>
      <p:pic>
        <p:nvPicPr>
          <p:cNvPr id="3" name="Picture 2">
            <a:extLst>
              <a:ext uri="{FF2B5EF4-FFF2-40B4-BE49-F238E27FC236}">
                <a16:creationId xmlns:a16="http://schemas.microsoft.com/office/drawing/2014/main" id="{2A90F9D4-8FDD-43EC-D6A1-6D046D61A8BC}"/>
              </a:ext>
            </a:extLst>
          </p:cNvPr>
          <p:cNvPicPr>
            <a:picLocks noChangeAspect="1"/>
          </p:cNvPicPr>
          <p:nvPr/>
        </p:nvPicPr>
        <p:blipFill>
          <a:blip r:embed="rId4"/>
          <a:stretch>
            <a:fillRect/>
          </a:stretch>
        </p:blipFill>
        <p:spPr>
          <a:xfrm>
            <a:off x="4645104" y="1515261"/>
            <a:ext cx="3579552" cy="2416198"/>
          </a:xfrm>
          <a:prstGeom prst="rect">
            <a:avLst/>
          </a:prstGeom>
        </p:spPr>
      </p:pic>
    </p:spTree>
    <p:extLst>
      <p:ext uri="{BB962C8B-B14F-4D97-AF65-F5344CB8AC3E}">
        <p14:creationId xmlns:p14="http://schemas.microsoft.com/office/powerpoint/2010/main" val="129175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3593-A98C-4AB4-B8C3-78F15C686998}"/>
              </a:ext>
            </a:extLst>
          </p:cNvPr>
          <p:cNvSpPr>
            <a:spLocks noGrp="1"/>
          </p:cNvSpPr>
          <p:nvPr>
            <p:ph type="title"/>
          </p:nvPr>
        </p:nvSpPr>
        <p:spPr/>
        <p:txBody>
          <a:bodyPr/>
          <a:lstStyle/>
          <a:p>
            <a:r>
              <a:rPr lang="en-US"/>
              <a:t>What are the disadvantages of the linear model?</a:t>
            </a:r>
            <a:endParaRPr lang="en-SG"/>
          </a:p>
        </p:txBody>
      </p:sp>
      <p:sp>
        <p:nvSpPr>
          <p:cNvPr id="3" name="Content Placeholder 2">
            <a:extLst>
              <a:ext uri="{FF2B5EF4-FFF2-40B4-BE49-F238E27FC236}">
                <a16:creationId xmlns:a16="http://schemas.microsoft.com/office/drawing/2014/main" id="{8B5EDD89-468B-4F95-ABDB-FCA1C3609A45}"/>
              </a:ext>
            </a:extLst>
          </p:cNvPr>
          <p:cNvSpPr>
            <a:spLocks noGrp="1"/>
          </p:cNvSpPr>
          <p:nvPr>
            <p:ph idx="1"/>
          </p:nvPr>
        </p:nvSpPr>
        <p:spPr/>
        <p:txBody>
          <a:bodyPr/>
          <a:lstStyle/>
          <a:p>
            <a:r>
              <a:rPr lang="en-US" dirty="0"/>
              <a:t>Linear regression is sensitive to outliers which may affect the result.</a:t>
            </a:r>
          </a:p>
          <a:p>
            <a:r>
              <a:rPr lang="en-US" dirty="0"/>
              <a:t>Under-fitting</a:t>
            </a:r>
            <a:endParaRPr lang="en-SG" dirty="0"/>
          </a:p>
        </p:txBody>
      </p:sp>
      <p:pic>
        <p:nvPicPr>
          <p:cNvPr id="4" name="Picture 3">
            <a:extLst>
              <a:ext uri="{FF2B5EF4-FFF2-40B4-BE49-F238E27FC236}">
                <a16:creationId xmlns:a16="http://schemas.microsoft.com/office/drawing/2014/main" id="{BE2C6A86-BAD6-4F32-868D-9255910D6E93}"/>
              </a:ext>
            </a:extLst>
          </p:cNvPr>
          <p:cNvPicPr>
            <a:picLocks noChangeAspect="1"/>
          </p:cNvPicPr>
          <p:nvPr/>
        </p:nvPicPr>
        <p:blipFill>
          <a:blip r:embed="rId2"/>
          <a:stretch>
            <a:fillRect/>
          </a:stretch>
        </p:blipFill>
        <p:spPr>
          <a:xfrm>
            <a:off x="1582220" y="3647095"/>
            <a:ext cx="5979560" cy="2477911"/>
          </a:xfrm>
          <a:prstGeom prst="rect">
            <a:avLst/>
          </a:prstGeom>
        </p:spPr>
      </p:pic>
      <p:grpSp>
        <p:nvGrpSpPr>
          <p:cNvPr id="20" name="Group 19">
            <a:extLst>
              <a:ext uri="{FF2B5EF4-FFF2-40B4-BE49-F238E27FC236}">
                <a16:creationId xmlns:a16="http://schemas.microsoft.com/office/drawing/2014/main" id="{9EAEBBD9-ABD8-4EB2-B1B0-8CC5539322EA}"/>
              </a:ext>
            </a:extLst>
          </p:cNvPr>
          <p:cNvGrpSpPr/>
          <p:nvPr/>
        </p:nvGrpSpPr>
        <p:grpSpPr>
          <a:xfrm>
            <a:off x="4921204" y="2770584"/>
            <a:ext cx="1086840" cy="628200"/>
            <a:chOff x="4921204" y="2770584"/>
            <a:chExt cx="1086840" cy="62820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304E283-8D0E-4ECF-AEB8-2B4EF3DBE4CE}"/>
                    </a:ext>
                  </a:extLst>
                </p14:cNvPr>
                <p14:cNvContentPartPr/>
                <p14:nvPr/>
              </p14:nvContentPartPr>
              <p14:xfrm>
                <a:off x="4921204" y="3390144"/>
                <a:ext cx="10800" cy="8640"/>
              </p14:xfrm>
            </p:contentPart>
          </mc:Choice>
          <mc:Fallback xmlns="">
            <p:pic>
              <p:nvPicPr>
                <p:cNvPr id="11" name="Ink 10">
                  <a:extLst>
                    <a:ext uri="{FF2B5EF4-FFF2-40B4-BE49-F238E27FC236}">
                      <a16:creationId xmlns:a16="http://schemas.microsoft.com/office/drawing/2014/main" id="{E304E283-8D0E-4ECF-AEB8-2B4EF3DBE4CE}"/>
                    </a:ext>
                  </a:extLst>
                </p:cNvPr>
                <p:cNvPicPr/>
                <p:nvPr/>
              </p:nvPicPr>
              <p:blipFill>
                <a:blip r:embed="rId12"/>
                <a:stretch>
                  <a:fillRect/>
                </a:stretch>
              </p:blipFill>
              <p:spPr>
                <a:xfrm>
                  <a:off x="4912204" y="3381144"/>
                  <a:ext cx="28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3CAE9A0-5A29-4E83-BC49-C9452F115CEA}"/>
                    </a:ext>
                  </a:extLst>
                </p14:cNvPr>
                <p14:cNvContentPartPr/>
                <p14:nvPr/>
              </p14:nvContentPartPr>
              <p14:xfrm>
                <a:off x="5270404" y="3289704"/>
                <a:ext cx="68400" cy="59040"/>
              </p14:xfrm>
            </p:contentPart>
          </mc:Choice>
          <mc:Fallback xmlns="">
            <p:pic>
              <p:nvPicPr>
                <p:cNvPr id="12" name="Ink 11">
                  <a:extLst>
                    <a:ext uri="{FF2B5EF4-FFF2-40B4-BE49-F238E27FC236}">
                      <a16:creationId xmlns:a16="http://schemas.microsoft.com/office/drawing/2014/main" id="{B3CAE9A0-5A29-4E83-BC49-C9452F115CEA}"/>
                    </a:ext>
                  </a:extLst>
                </p:cNvPr>
                <p:cNvPicPr/>
                <p:nvPr/>
              </p:nvPicPr>
              <p:blipFill>
                <a:blip r:embed="rId17"/>
                <a:stretch>
                  <a:fillRect/>
                </a:stretch>
              </p:blipFill>
              <p:spPr>
                <a:xfrm>
                  <a:off x="5261764" y="3020064"/>
                  <a:ext cx="1206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C4A7D6E-E79B-4DB4-A92A-67DE68E04A3F}"/>
                    </a:ext>
                  </a:extLst>
                </p14:cNvPr>
                <p14:cNvContentPartPr/>
                <p14:nvPr/>
              </p14:nvContentPartPr>
              <p14:xfrm>
                <a:off x="5578564" y="2770584"/>
                <a:ext cx="4680" cy="33840"/>
              </p14:xfrm>
            </p:contentPart>
          </mc:Choice>
          <mc:Fallback xmlns="">
            <p:pic>
              <p:nvPicPr>
                <p:cNvPr id="14" name="Ink 13">
                  <a:extLst>
                    <a:ext uri="{FF2B5EF4-FFF2-40B4-BE49-F238E27FC236}">
                      <a16:creationId xmlns:a16="http://schemas.microsoft.com/office/drawing/2014/main" id="{9C4A7D6E-E79B-4DB4-A92A-67DE68E04A3F}"/>
                    </a:ext>
                  </a:extLst>
                </p:cNvPr>
                <p:cNvPicPr/>
                <p:nvPr/>
              </p:nvPicPr>
              <p:blipFill>
                <a:blip r:embed="rId21"/>
                <a:stretch>
                  <a:fillRect/>
                </a:stretch>
              </p:blipFill>
              <p:spPr>
                <a:xfrm>
                  <a:off x="5569924" y="2761944"/>
                  <a:ext cx="22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36B32DA0-7AF3-48BA-9CA7-AC5042EAEDB0}"/>
                    </a:ext>
                  </a:extLst>
                </p14:cNvPr>
                <p14:cNvContentPartPr/>
                <p14:nvPr/>
              </p14:nvContentPartPr>
              <p14:xfrm>
                <a:off x="5989324" y="2824944"/>
                <a:ext cx="18720" cy="17640"/>
              </p14:xfrm>
            </p:contentPart>
          </mc:Choice>
          <mc:Fallback xmlns="">
            <p:pic>
              <p:nvPicPr>
                <p:cNvPr id="15" name="Ink 14">
                  <a:extLst>
                    <a:ext uri="{FF2B5EF4-FFF2-40B4-BE49-F238E27FC236}">
                      <a16:creationId xmlns:a16="http://schemas.microsoft.com/office/drawing/2014/main" id="{36B32DA0-7AF3-48BA-9CA7-AC5042EAEDB0}"/>
                    </a:ext>
                  </a:extLst>
                </p:cNvPr>
                <p:cNvPicPr/>
                <p:nvPr/>
              </p:nvPicPr>
              <p:blipFill>
                <a:blip r:embed="rId23"/>
                <a:stretch>
                  <a:fillRect/>
                </a:stretch>
              </p:blipFill>
              <p:spPr>
                <a:xfrm>
                  <a:off x="5867644" y="2719464"/>
                  <a:ext cx="149400" cy="132120"/>
                </a:xfrm>
                <a:prstGeom prst="rect">
                  <a:avLst/>
                </a:prstGeom>
              </p:spPr>
            </p:pic>
          </mc:Fallback>
        </mc:AlternateContent>
      </p:grpSp>
      <p:pic>
        <p:nvPicPr>
          <p:cNvPr id="6" name="Picture 5">
            <a:extLst>
              <a:ext uri="{FF2B5EF4-FFF2-40B4-BE49-F238E27FC236}">
                <a16:creationId xmlns:a16="http://schemas.microsoft.com/office/drawing/2014/main" id="{43166384-DB84-4008-A695-AB7F312E42CE}"/>
              </a:ext>
            </a:extLst>
          </p:cNvPr>
          <p:cNvPicPr>
            <a:picLocks noChangeAspect="1"/>
          </p:cNvPicPr>
          <p:nvPr/>
        </p:nvPicPr>
        <p:blipFill>
          <a:blip r:embed="rId24"/>
          <a:stretch>
            <a:fillRect/>
          </a:stretch>
        </p:blipFill>
        <p:spPr>
          <a:xfrm>
            <a:off x="1405747" y="3916691"/>
            <a:ext cx="2192522" cy="2146979"/>
          </a:xfrm>
          <a:prstGeom prst="rect">
            <a:avLst/>
          </a:prstGeom>
        </p:spPr>
      </p:pic>
    </p:spTree>
    <p:extLst>
      <p:ext uri="{BB962C8B-B14F-4D97-AF65-F5344CB8AC3E}">
        <p14:creationId xmlns:p14="http://schemas.microsoft.com/office/powerpoint/2010/main" val="129022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2CA4A-80B1-4698-9469-CE4DC48F5E6F}"/>
              </a:ext>
            </a:extLst>
          </p:cNvPr>
          <p:cNvSpPr>
            <a:spLocks noGrp="1"/>
          </p:cNvSpPr>
          <p:nvPr>
            <p:ph type="title"/>
          </p:nvPr>
        </p:nvSpPr>
        <p:spPr/>
        <p:txBody>
          <a:bodyPr/>
          <a:lstStyle/>
          <a:p>
            <a:r>
              <a:rPr lang="en-US"/>
              <a:t>Others</a:t>
            </a:r>
            <a:endParaRPr lang="en-SG"/>
          </a:p>
        </p:txBody>
      </p:sp>
      <p:sp>
        <p:nvSpPr>
          <p:cNvPr id="3" name="Content Placeholder 2">
            <a:extLst>
              <a:ext uri="{FF2B5EF4-FFF2-40B4-BE49-F238E27FC236}">
                <a16:creationId xmlns:a16="http://schemas.microsoft.com/office/drawing/2014/main" id="{AD39DD7C-AC7B-471B-981C-C72232E53C54}"/>
              </a:ext>
            </a:extLst>
          </p:cNvPr>
          <p:cNvSpPr>
            <a:spLocks noGrp="1"/>
          </p:cNvSpPr>
          <p:nvPr>
            <p:ph idx="1"/>
          </p:nvPr>
        </p:nvSpPr>
        <p:spPr/>
        <p:txBody>
          <a:bodyPr/>
          <a:lstStyle/>
          <a:p>
            <a:r>
              <a:rPr lang="en-US"/>
              <a:t>Ridge (reduce the coefficients but NOT to absolute zero)</a:t>
            </a:r>
          </a:p>
          <a:p>
            <a:r>
              <a:rPr lang="en-US"/>
              <a:t>Lasso regression (make coefficients to absolute zero)</a:t>
            </a:r>
            <a:endParaRPr lang="en-SG"/>
          </a:p>
        </p:txBody>
      </p:sp>
      <p:sp>
        <p:nvSpPr>
          <p:cNvPr id="4" name="Slide Number Placeholder 3">
            <a:extLst>
              <a:ext uri="{FF2B5EF4-FFF2-40B4-BE49-F238E27FC236}">
                <a16:creationId xmlns:a16="http://schemas.microsoft.com/office/drawing/2014/main" id="{380BB791-2A70-40FF-91FD-BC1EE35F7273}"/>
              </a:ext>
            </a:extLst>
          </p:cNvPr>
          <p:cNvSpPr>
            <a:spLocks noGrp="1"/>
          </p:cNvSpPr>
          <p:nvPr>
            <p:ph type="sldNum" sz="quarter" idx="12"/>
          </p:nvPr>
        </p:nvSpPr>
        <p:spPr/>
        <p:txBody>
          <a:bodyPr/>
          <a:lstStyle/>
          <a:p>
            <a:fld id="{6113E31D-E2AB-40D1-8B51-AFA5AFEF393A}" type="slidenum">
              <a:rPr lang="en-US" smtClean="0"/>
              <a:t>19</a:t>
            </a:fld>
            <a:endParaRPr lang="en-US"/>
          </a:p>
        </p:txBody>
      </p:sp>
      <p:pic>
        <p:nvPicPr>
          <p:cNvPr id="5" name="Picture 4">
            <a:extLst>
              <a:ext uri="{FF2B5EF4-FFF2-40B4-BE49-F238E27FC236}">
                <a16:creationId xmlns:a16="http://schemas.microsoft.com/office/drawing/2014/main" id="{3ED5AD84-B012-4B69-993D-36CB6B7B9B50}"/>
              </a:ext>
            </a:extLst>
          </p:cNvPr>
          <p:cNvPicPr>
            <a:picLocks noChangeAspect="1"/>
          </p:cNvPicPr>
          <p:nvPr/>
        </p:nvPicPr>
        <p:blipFill>
          <a:blip r:embed="rId2"/>
          <a:stretch>
            <a:fillRect/>
          </a:stretch>
        </p:blipFill>
        <p:spPr>
          <a:xfrm>
            <a:off x="608556" y="3429000"/>
            <a:ext cx="3262044" cy="2206677"/>
          </a:xfrm>
          <a:prstGeom prst="rect">
            <a:avLst/>
          </a:prstGeom>
        </p:spPr>
      </p:pic>
      <p:sp>
        <p:nvSpPr>
          <p:cNvPr id="6" name="TextBox 5">
            <a:extLst>
              <a:ext uri="{FF2B5EF4-FFF2-40B4-BE49-F238E27FC236}">
                <a16:creationId xmlns:a16="http://schemas.microsoft.com/office/drawing/2014/main" id="{36D6FC26-E009-A31A-53AA-625C37DDEA9E}"/>
              </a:ext>
            </a:extLst>
          </p:cNvPr>
          <p:cNvSpPr txBox="1"/>
          <p:nvPr/>
        </p:nvSpPr>
        <p:spPr>
          <a:xfrm>
            <a:off x="4021956" y="4056108"/>
            <a:ext cx="4572000" cy="1200329"/>
          </a:xfrm>
          <a:prstGeom prst="rect">
            <a:avLst/>
          </a:prstGeom>
          <a:noFill/>
        </p:spPr>
        <p:txBody>
          <a:bodyPr wrap="square">
            <a:spAutoFit/>
          </a:bodyPr>
          <a:lstStyle/>
          <a:p>
            <a:r>
              <a:rPr lang="en-SG" dirty="0"/>
              <a:t>model= </a:t>
            </a:r>
            <a:r>
              <a:rPr lang="en-SG" dirty="0" err="1"/>
              <a:t>linear_model.Ridge</a:t>
            </a:r>
            <a:r>
              <a:rPr lang="en-SG" dirty="0"/>
              <a:t>()</a:t>
            </a:r>
          </a:p>
          <a:p>
            <a:r>
              <a:rPr lang="en-SG" dirty="0" err="1"/>
              <a:t>model.fit</a:t>
            </a:r>
            <a:r>
              <a:rPr lang="en-SG" dirty="0"/>
              <a:t>(X, Y)</a:t>
            </a:r>
          </a:p>
          <a:p>
            <a:r>
              <a:rPr lang="en-SG" dirty="0"/>
              <a:t>pred=</a:t>
            </a:r>
            <a:r>
              <a:rPr lang="en-SG" dirty="0" err="1"/>
              <a:t>model.predict</a:t>
            </a:r>
            <a:r>
              <a:rPr lang="en-SG" dirty="0"/>
              <a:t>(X)</a:t>
            </a:r>
          </a:p>
          <a:p>
            <a:r>
              <a:rPr lang="en-SG" dirty="0"/>
              <a:t>print(</a:t>
            </a:r>
            <a:r>
              <a:rPr lang="en-SG" dirty="0" err="1"/>
              <a:t>mean_squared_error</a:t>
            </a:r>
            <a:r>
              <a:rPr lang="en-SG" dirty="0"/>
              <a:t>(pred, Y)**0.5)</a:t>
            </a:r>
          </a:p>
        </p:txBody>
      </p:sp>
    </p:spTree>
    <p:extLst>
      <p:ext uri="{BB962C8B-B14F-4D97-AF65-F5344CB8AC3E}">
        <p14:creationId xmlns:p14="http://schemas.microsoft.com/office/powerpoint/2010/main" val="29558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71D5-3FE0-4B30-A6AF-BBE30155E52D}"/>
              </a:ext>
            </a:extLst>
          </p:cNvPr>
          <p:cNvSpPr>
            <a:spLocks noGrp="1"/>
          </p:cNvSpPr>
          <p:nvPr>
            <p:ph type="title"/>
          </p:nvPr>
        </p:nvSpPr>
        <p:spPr/>
        <p:txBody>
          <a:bodyPr/>
          <a:lstStyle/>
          <a:p>
            <a:r>
              <a:rPr lang="en-US"/>
              <a:t>Reading before class</a:t>
            </a:r>
            <a:endParaRPr lang="en-SG"/>
          </a:p>
        </p:txBody>
      </p:sp>
      <p:sp>
        <p:nvSpPr>
          <p:cNvPr id="3" name="Content Placeholder 2">
            <a:extLst>
              <a:ext uri="{FF2B5EF4-FFF2-40B4-BE49-F238E27FC236}">
                <a16:creationId xmlns:a16="http://schemas.microsoft.com/office/drawing/2014/main" id="{7AD62E0E-5A0C-402B-B4E4-A2D920A65E83}"/>
              </a:ext>
            </a:extLst>
          </p:cNvPr>
          <p:cNvSpPr>
            <a:spLocks noGrp="1"/>
          </p:cNvSpPr>
          <p:nvPr>
            <p:ph idx="1"/>
          </p:nvPr>
        </p:nvSpPr>
        <p:spPr/>
        <p:txBody>
          <a:bodyPr vert="horz" lIns="91440" tIns="45720" rIns="91440" bIns="45720" rtlCol="0" anchor="t">
            <a:normAutofit/>
          </a:bodyPr>
          <a:lstStyle/>
          <a:p>
            <a:r>
              <a:rPr lang="en-SG" dirty="0">
                <a:hlinkClick r:id="rId2"/>
              </a:rPr>
              <a:t>https://www.youtube.com/watch?v=zPG4NjIkCjc</a:t>
            </a:r>
            <a:endParaRPr lang="en-SG" dirty="0"/>
          </a:p>
          <a:p>
            <a:r>
              <a:rPr lang="en-SG" dirty="0">
                <a:hlinkClick r:id="rId3"/>
              </a:rPr>
              <a:t>https://www.youtube.com/watch?v=HjkR9KzhKN4</a:t>
            </a:r>
            <a:endParaRPr lang="en-SG" dirty="0">
              <a:cs typeface="Arial"/>
              <a:hlinkClick r:id="rId3"/>
            </a:endParaRPr>
          </a:p>
          <a:p>
            <a:pPr marL="0" indent="0">
              <a:buNone/>
            </a:pPr>
            <a:endParaRPr lang="en-SG" dirty="0">
              <a:cs typeface="Arial"/>
            </a:endParaRPr>
          </a:p>
          <a:p>
            <a:r>
              <a:rPr lang="en-SG" dirty="0"/>
              <a:t>Drive: </a:t>
            </a:r>
          </a:p>
          <a:p>
            <a:pPr lvl="1"/>
            <a:r>
              <a:rPr lang="en-SG" dirty="0"/>
              <a:t>Code: </a:t>
            </a:r>
            <a:r>
              <a:rPr lang="en-SG" dirty="0">
                <a:hlinkClick r:id="rId4"/>
              </a:rPr>
              <a:t>https://drive.google.com/drive/folders/1fXjR7HWQVDvW4b_UwFmEM_NymlOo4Wbw?usp=sharing</a:t>
            </a:r>
            <a:endParaRPr lang="en-SG" dirty="0"/>
          </a:p>
          <a:p>
            <a:pPr lvl="1"/>
            <a:r>
              <a:rPr lang="en-SG" dirty="0"/>
              <a:t>Data: </a:t>
            </a:r>
            <a:r>
              <a:rPr lang="en-SG" dirty="0">
                <a:hlinkClick r:id="rId5"/>
              </a:rPr>
              <a:t>https://drive.google.com/drive/folders/1DWSSkL9zMwXktar8rxC_3rUGqxwNNTrR?usp=sharing</a:t>
            </a:r>
            <a:endParaRPr lang="en-SG" dirty="0">
              <a:cs typeface="Arial"/>
            </a:endParaRPr>
          </a:p>
        </p:txBody>
      </p:sp>
    </p:spTree>
    <p:extLst>
      <p:ext uri="{BB962C8B-B14F-4D97-AF65-F5344CB8AC3E}">
        <p14:creationId xmlns:p14="http://schemas.microsoft.com/office/powerpoint/2010/main" val="221134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B6A8-C8C3-7974-0569-46672B1F2082}"/>
              </a:ext>
            </a:extLst>
          </p:cNvPr>
          <p:cNvSpPr>
            <a:spLocks noGrp="1"/>
          </p:cNvSpPr>
          <p:nvPr>
            <p:ph type="title"/>
          </p:nvPr>
        </p:nvSpPr>
        <p:spPr>
          <a:xfrm>
            <a:off x="390299" y="4697234"/>
            <a:ext cx="8229600" cy="1143000"/>
          </a:xfrm>
        </p:spPr>
        <p:txBody>
          <a:bodyPr>
            <a:normAutofit/>
          </a:bodyPr>
          <a:lstStyle/>
          <a:p>
            <a:r>
              <a:rPr lang="en-SG" dirty="0"/>
              <a:t>Part II Programming</a:t>
            </a:r>
          </a:p>
        </p:txBody>
      </p:sp>
    </p:spTree>
    <p:extLst>
      <p:ext uri="{BB962C8B-B14F-4D97-AF65-F5344CB8AC3E}">
        <p14:creationId xmlns:p14="http://schemas.microsoft.com/office/powerpoint/2010/main" val="2641976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FA408-892D-C852-7914-26A85F585CDF}"/>
              </a:ext>
            </a:extLst>
          </p:cNvPr>
          <p:cNvSpPr>
            <a:spLocks noGrp="1"/>
          </p:cNvSpPr>
          <p:nvPr>
            <p:ph type="title"/>
          </p:nvPr>
        </p:nvSpPr>
        <p:spPr>
          <a:xfrm>
            <a:off x="348018" y="92784"/>
            <a:ext cx="8229600" cy="1143000"/>
          </a:xfrm>
        </p:spPr>
        <p:txBody>
          <a:bodyPr>
            <a:normAutofit/>
          </a:bodyPr>
          <a:lstStyle/>
          <a:p>
            <a:r>
              <a:rPr lang="en-SG" sz="2400" dirty="0"/>
              <a:t>https://colab.research.google.com/drive/1vELSfdzvbQzj1m5RUDmkx9Wwg9BzpMWw?usp=drive_link</a:t>
            </a:r>
          </a:p>
        </p:txBody>
      </p:sp>
      <p:sp>
        <p:nvSpPr>
          <p:cNvPr id="5" name="TextBox 4">
            <a:extLst>
              <a:ext uri="{FF2B5EF4-FFF2-40B4-BE49-F238E27FC236}">
                <a16:creationId xmlns:a16="http://schemas.microsoft.com/office/drawing/2014/main" id="{B34B5D59-5A9D-B2F5-36E9-7FE3D9FFCD14}"/>
              </a:ext>
            </a:extLst>
          </p:cNvPr>
          <p:cNvSpPr txBox="1"/>
          <p:nvPr/>
        </p:nvSpPr>
        <p:spPr>
          <a:xfrm>
            <a:off x="88710" y="1580234"/>
            <a:ext cx="8966580" cy="4801314"/>
          </a:xfrm>
          <a:prstGeom prst="rect">
            <a:avLst/>
          </a:prstGeom>
          <a:noFill/>
        </p:spPr>
        <p:txBody>
          <a:bodyPr wrap="square">
            <a:spAutoFit/>
          </a:bodyPr>
          <a:lstStyle/>
          <a:p>
            <a:r>
              <a:rPr lang="en-SG" dirty="0"/>
              <a:t>import pandas as pd</a:t>
            </a:r>
          </a:p>
          <a:p>
            <a:r>
              <a:rPr lang="en-US" dirty="0"/>
              <a:t>from </a:t>
            </a:r>
            <a:r>
              <a:rPr lang="en-US" dirty="0" err="1"/>
              <a:t>pandas.core.common</a:t>
            </a:r>
            <a:r>
              <a:rPr lang="en-US" dirty="0"/>
              <a:t> import </a:t>
            </a:r>
            <a:r>
              <a:rPr lang="en-US" dirty="0" err="1"/>
              <a:t>random_state</a:t>
            </a:r>
            <a:endParaRPr lang="en-US" dirty="0"/>
          </a:p>
          <a:p>
            <a:r>
              <a:rPr lang="en-US" dirty="0" err="1"/>
              <a:t>random_state</a:t>
            </a:r>
            <a:r>
              <a:rPr lang="en-US" dirty="0"/>
              <a:t> = 1</a:t>
            </a:r>
          </a:p>
          <a:p>
            <a:endParaRPr lang="en-SG" dirty="0"/>
          </a:p>
          <a:p>
            <a:r>
              <a:rPr lang="en-SG" dirty="0" err="1"/>
              <a:t>df</a:t>
            </a:r>
            <a:r>
              <a:rPr lang="en-SG" dirty="0"/>
              <a:t> = </a:t>
            </a:r>
            <a:r>
              <a:rPr lang="en-SG" dirty="0" err="1"/>
              <a:t>pd.read_csv</a:t>
            </a:r>
            <a:r>
              <a:rPr lang="en-SG" dirty="0"/>
              <a:t>("/content/drive/</a:t>
            </a:r>
            <a:r>
              <a:rPr lang="en-SG" dirty="0" err="1"/>
              <a:t>MyDrive</a:t>
            </a:r>
            <a:r>
              <a:rPr lang="en-SG" dirty="0"/>
              <a:t>/TT Library/AI Model/Data/german_credit.csv")</a:t>
            </a:r>
          </a:p>
          <a:p>
            <a:r>
              <a:rPr lang="en-SG" dirty="0" err="1"/>
              <a:t>df.isnull</a:t>
            </a:r>
            <a:r>
              <a:rPr lang="en-SG" dirty="0"/>
              <a:t>().any()</a:t>
            </a:r>
          </a:p>
          <a:p>
            <a:endParaRPr lang="en-SG" dirty="0"/>
          </a:p>
          <a:p>
            <a:r>
              <a:rPr lang="en-US" dirty="0" err="1"/>
              <a:t>df</a:t>
            </a:r>
            <a:r>
              <a:rPr lang="en-US" dirty="0"/>
              <a:t> = </a:t>
            </a:r>
            <a:r>
              <a:rPr lang="en-US" dirty="0" err="1"/>
              <a:t>pd.get_dummies</a:t>
            </a:r>
            <a:r>
              <a:rPr lang="en-US" dirty="0"/>
              <a:t>(</a:t>
            </a:r>
            <a:r>
              <a:rPr lang="en-US" dirty="0" err="1"/>
              <a:t>df</a:t>
            </a:r>
            <a:r>
              <a:rPr lang="en-US" dirty="0"/>
              <a:t>, columns=["Payment Status of Previous Credit", "Purpose", "Most valuable available asset", "Occupation", "Telephone", "Foreign Worker", "Sex and Marital </a:t>
            </a:r>
            <a:r>
              <a:rPr lang="en-US" dirty="0" err="1"/>
              <a:t>Status",'Account</a:t>
            </a:r>
            <a:r>
              <a:rPr lang="en-US" dirty="0"/>
              <a:t> Balance’])</a:t>
            </a:r>
          </a:p>
          <a:p>
            <a:endParaRPr lang="en-SG" dirty="0"/>
          </a:p>
          <a:p>
            <a:r>
              <a:rPr lang="en-US" dirty="0"/>
              <a:t>from </a:t>
            </a:r>
            <a:r>
              <a:rPr lang="en-US" dirty="0" err="1"/>
              <a:t>sklearn.feature_selection</a:t>
            </a:r>
            <a:r>
              <a:rPr lang="en-US" dirty="0"/>
              <a:t> import </a:t>
            </a:r>
            <a:r>
              <a:rPr lang="en-US" dirty="0" err="1"/>
              <a:t>SelectKBest,f_regression</a:t>
            </a:r>
            <a:endParaRPr lang="en-SG" dirty="0"/>
          </a:p>
          <a:p>
            <a:r>
              <a:rPr lang="en-SG" dirty="0"/>
              <a:t>X = </a:t>
            </a:r>
            <a:r>
              <a:rPr lang="en-SG" dirty="0" err="1"/>
              <a:t>df.drop</a:t>
            </a:r>
            <a:r>
              <a:rPr lang="en-SG" dirty="0"/>
              <a:t>(columns="Creditability")</a:t>
            </a:r>
          </a:p>
          <a:p>
            <a:r>
              <a:rPr lang="en-SG" dirty="0"/>
              <a:t>Y = </a:t>
            </a:r>
            <a:r>
              <a:rPr lang="en-SG" dirty="0" err="1"/>
              <a:t>df</a:t>
            </a:r>
            <a:r>
              <a:rPr lang="en-SG" dirty="0"/>
              <a:t>["Creditability"]</a:t>
            </a:r>
          </a:p>
          <a:p>
            <a:r>
              <a:rPr lang="en-US" dirty="0"/>
              <a:t>f = </a:t>
            </a:r>
            <a:r>
              <a:rPr lang="en-US" dirty="0" err="1"/>
              <a:t>SelectKBest</a:t>
            </a:r>
            <a:r>
              <a:rPr lang="en-US" dirty="0"/>
              <a:t>(</a:t>
            </a:r>
            <a:r>
              <a:rPr lang="en-US" dirty="0" err="1"/>
              <a:t>score_func</a:t>
            </a:r>
            <a:r>
              <a:rPr lang="en-US" dirty="0"/>
              <a:t>=</a:t>
            </a:r>
            <a:r>
              <a:rPr lang="en-US" dirty="0" err="1"/>
              <a:t>f_regression</a:t>
            </a:r>
            <a:r>
              <a:rPr lang="en-US" dirty="0"/>
              <a:t>, k=30).fit(X,Y).</a:t>
            </a:r>
            <a:r>
              <a:rPr lang="en-US" dirty="0" err="1"/>
              <a:t>get_support</a:t>
            </a:r>
            <a:r>
              <a:rPr lang="en-US" dirty="0"/>
              <a:t>()</a:t>
            </a:r>
          </a:p>
          <a:p>
            <a:r>
              <a:rPr lang="en-SG" dirty="0" err="1"/>
              <a:t>X.columns</a:t>
            </a:r>
            <a:r>
              <a:rPr lang="en-SG" dirty="0"/>
              <a:t>[f]</a:t>
            </a:r>
          </a:p>
          <a:p>
            <a:endParaRPr lang="en-SG" dirty="0"/>
          </a:p>
        </p:txBody>
      </p:sp>
    </p:spTree>
    <p:extLst>
      <p:ext uri="{BB962C8B-B14F-4D97-AF65-F5344CB8AC3E}">
        <p14:creationId xmlns:p14="http://schemas.microsoft.com/office/powerpoint/2010/main" val="11833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2F2D-E6E8-A816-0938-0D65DC9BB0BA}"/>
              </a:ext>
            </a:extLst>
          </p:cNvPr>
          <p:cNvSpPr>
            <a:spLocks noGrp="1"/>
          </p:cNvSpPr>
          <p:nvPr>
            <p:ph type="title"/>
          </p:nvPr>
        </p:nvSpPr>
        <p:spPr/>
        <p:txBody>
          <a:bodyPr/>
          <a:lstStyle/>
          <a:p>
            <a:r>
              <a:rPr lang="en-SG" dirty="0"/>
              <a:t>Select feature</a:t>
            </a:r>
          </a:p>
        </p:txBody>
      </p:sp>
      <p:sp>
        <p:nvSpPr>
          <p:cNvPr id="5" name="TextBox 4">
            <a:extLst>
              <a:ext uri="{FF2B5EF4-FFF2-40B4-BE49-F238E27FC236}">
                <a16:creationId xmlns:a16="http://schemas.microsoft.com/office/drawing/2014/main" id="{602567DC-B271-F8E1-01C4-31603C362EDF}"/>
              </a:ext>
            </a:extLst>
          </p:cNvPr>
          <p:cNvSpPr txBox="1"/>
          <p:nvPr/>
        </p:nvSpPr>
        <p:spPr>
          <a:xfrm>
            <a:off x="457200" y="1980597"/>
            <a:ext cx="8086299" cy="3693319"/>
          </a:xfrm>
          <a:prstGeom prst="rect">
            <a:avLst/>
          </a:prstGeom>
          <a:noFill/>
        </p:spPr>
        <p:txBody>
          <a:bodyPr wrap="square">
            <a:spAutoFit/>
          </a:bodyPr>
          <a:lstStyle/>
          <a:p>
            <a:r>
              <a:rPr lang="en-US" dirty="0" err="1"/>
              <a:t>df</a:t>
            </a:r>
            <a:r>
              <a:rPr lang="en-US" dirty="0"/>
              <a:t> = </a:t>
            </a:r>
            <a:r>
              <a:rPr lang="en-US" dirty="0" err="1"/>
              <a:t>df.loc</a:t>
            </a:r>
            <a:r>
              <a:rPr lang="en-US" dirty="0"/>
              <a:t>[:,["</a:t>
            </a:r>
            <a:r>
              <a:rPr lang="en-US" dirty="0" err="1"/>
              <a:t>Creditability",'Duration</a:t>
            </a:r>
            <a:r>
              <a:rPr lang="en-US" dirty="0"/>
              <a:t> of Credit </a:t>
            </a:r>
            <a:r>
              <a:rPr lang="en-US" dirty="0" err="1"/>
              <a:t>Mths</a:t>
            </a:r>
            <a:r>
              <a:rPr lang="en-US" dirty="0"/>
              <a:t>', 'Credit Amount',</a:t>
            </a:r>
          </a:p>
          <a:p>
            <a:r>
              <a:rPr lang="en-US" dirty="0"/>
              <a:t>       'Value of Savings and Stocks', 'Length of current employment',</a:t>
            </a:r>
          </a:p>
          <a:p>
            <a:r>
              <a:rPr lang="en-US" dirty="0"/>
              <a:t>       'Instalment per cent', 'Age', 'Concurrent Credits',</a:t>
            </a:r>
          </a:p>
          <a:p>
            <a:r>
              <a:rPr lang="en-US" dirty="0"/>
              <a:t>       'No of Credits at this Bank', 'Payment Status of Previous Credit_0',</a:t>
            </a:r>
          </a:p>
          <a:p>
            <a:r>
              <a:rPr lang="en-US" dirty="0"/>
              <a:t>       'Payment Status of Previous Credit_1',</a:t>
            </a:r>
          </a:p>
          <a:p>
            <a:r>
              <a:rPr lang="en-US" dirty="0"/>
              <a:t>       'Payment Status of Previous Credit_2',</a:t>
            </a:r>
          </a:p>
          <a:p>
            <a:r>
              <a:rPr lang="en-US" dirty="0"/>
              <a:t>       'Payment Status of Previous Credit_4', 'Purpose_0', 'Purpose_1',</a:t>
            </a:r>
          </a:p>
          <a:p>
            <a:r>
              <a:rPr lang="en-US" dirty="0"/>
              <a:t>       'Purpose_3', 'Purpose_6', 'Purpose_8',</a:t>
            </a:r>
          </a:p>
          <a:p>
            <a:r>
              <a:rPr lang="en-US" dirty="0"/>
              <a:t>       'Most valuable available asset_1', 'Most valuable available asset_4',</a:t>
            </a:r>
          </a:p>
          <a:p>
            <a:r>
              <a:rPr lang="en-US" dirty="0"/>
              <a:t>       'Occupation_4', 'Telephone_2', 'Foreign Worker_1', 'Foreign Worker_2',</a:t>
            </a:r>
          </a:p>
          <a:p>
            <a:r>
              <a:rPr lang="en-US" dirty="0"/>
              <a:t>       'Sex and Marital Status_1', 'Sex and Marital Status_2',</a:t>
            </a:r>
          </a:p>
          <a:p>
            <a:r>
              <a:rPr lang="en-US" dirty="0"/>
              <a:t>       'Sex and Marital Status_3', 'Account Balance_1', 'Account Balance_2',</a:t>
            </a:r>
          </a:p>
          <a:p>
            <a:r>
              <a:rPr lang="en-US" dirty="0"/>
              <a:t>       'Account Balance_3', 'Account Balance_4']]</a:t>
            </a:r>
            <a:endParaRPr lang="en-SG" dirty="0"/>
          </a:p>
        </p:txBody>
      </p:sp>
    </p:spTree>
    <p:extLst>
      <p:ext uri="{BB962C8B-B14F-4D97-AF65-F5344CB8AC3E}">
        <p14:creationId xmlns:p14="http://schemas.microsoft.com/office/powerpoint/2010/main" val="3662610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4EDAAA-D0D1-620F-6CB1-D99A80C297FE}"/>
              </a:ext>
            </a:extLst>
          </p:cNvPr>
          <p:cNvSpPr txBox="1"/>
          <p:nvPr/>
        </p:nvSpPr>
        <p:spPr>
          <a:xfrm>
            <a:off x="279778" y="354420"/>
            <a:ext cx="7738281" cy="5909310"/>
          </a:xfrm>
          <a:prstGeom prst="rect">
            <a:avLst/>
          </a:prstGeom>
          <a:noFill/>
        </p:spPr>
        <p:txBody>
          <a:bodyPr wrap="square">
            <a:spAutoFit/>
          </a:bodyPr>
          <a:lstStyle/>
          <a:p>
            <a:r>
              <a:rPr lang="en-SG" dirty="0" err="1"/>
              <a:t>df.hist</a:t>
            </a:r>
            <a:r>
              <a:rPr lang="en-SG" dirty="0"/>
              <a:t>(</a:t>
            </a:r>
            <a:r>
              <a:rPr lang="en-SG" dirty="0" err="1"/>
              <a:t>figsize</a:t>
            </a:r>
            <a:r>
              <a:rPr lang="en-SG" dirty="0"/>
              <a:t>=(50,50))</a:t>
            </a:r>
          </a:p>
          <a:p>
            <a:r>
              <a:rPr lang="en-SG" dirty="0"/>
              <a:t>import seaborn as </a:t>
            </a:r>
            <a:r>
              <a:rPr lang="en-SG" dirty="0" err="1"/>
              <a:t>sns</a:t>
            </a:r>
            <a:endParaRPr lang="en-SG" dirty="0"/>
          </a:p>
          <a:p>
            <a:r>
              <a:rPr lang="en-SG" dirty="0" err="1"/>
              <a:t>sns.heatmap</a:t>
            </a:r>
            <a:r>
              <a:rPr lang="en-SG" dirty="0"/>
              <a:t>(</a:t>
            </a:r>
            <a:r>
              <a:rPr lang="en-SG" dirty="0" err="1"/>
              <a:t>df.corr</a:t>
            </a:r>
            <a:r>
              <a:rPr lang="en-SG" dirty="0"/>
              <a:t>())</a:t>
            </a:r>
          </a:p>
          <a:p>
            <a:r>
              <a:rPr lang="en-US" dirty="0" err="1"/>
              <a:t>sns.boxplot</a:t>
            </a:r>
            <a:r>
              <a:rPr lang="en-US" dirty="0"/>
              <a:t>(data=</a:t>
            </a:r>
            <a:r>
              <a:rPr lang="en-US" dirty="0" err="1"/>
              <a:t>df</a:t>
            </a:r>
            <a:r>
              <a:rPr lang="en-US" dirty="0"/>
              <a:t>["Credit Amount"])</a:t>
            </a:r>
          </a:p>
          <a:p>
            <a:r>
              <a:rPr lang="en-US" dirty="0" err="1"/>
              <a:t>sns.countplot</a:t>
            </a:r>
            <a:r>
              <a:rPr lang="en-US" dirty="0"/>
              <a:t>(</a:t>
            </a:r>
            <a:r>
              <a:rPr lang="en-US" dirty="0" err="1"/>
              <a:t>df,x</a:t>
            </a:r>
            <a:r>
              <a:rPr lang="en-US" dirty="0"/>
              <a:t>="Creditability")</a:t>
            </a:r>
          </a:p>
          <a:p>
            <a:r>
              <a:rPr lang="en-US" dirty="0" err="1"/>
              <a:t>sns.catplot</a:t>
            </a:r>
            <a:r>
              <a:rPr lang="en-US" dirty="0"/>
              <a:t>(</a:t>
            </a:r>
            <a:r>
              <a:rPr lang="en-US" dirty="0" err="1"/>
              <a:t>df,x</a:t>
            </a:r>
            <a:r>
              <a:rPr lang="en-US" dirty="0"/>
              <a:t>="</a:t>
            </a:r>
            <a:r>
              <a:rPr lang="en-US" dirty="0" err="1"/>
              <a:t>Creditability",y</a:t>
            </a:r>
            <a:r>
              <a:rPr lang="en-US" dirty="0"/>
              <a:t>="Credit Amount", kind="violin")</a:t>
            </a:r>
          </a:p>
          <a:p>
            <a:endParaRPr lang="en-US" dirty="0"/>
          </a:p>
          <a:p>
            <a:r>
              <a:rPr lang="en-US" dirty="0"/>
              <a:t>from </a:t>
            </a:r>
            <a:r>
              <a:rPr lang="en-US" dirty="0" err="1"/>
              <a:t>imblearn.over_sampling</a:t>
            </a:r>
            <a:r>
              <a:rPr lang="en-US" dirty="0"/>
              <a:t> import SMOTE</a:t>
            </a:r>
          </a:p>
          <a:p>
            <a:r>
              <a:rPr lang="en-SG" dirty="0"/>
              <a:t>X = </a:t>
            </a:r>
            <a:r>
              <a:rPr lang="en-SG" dirty="0" err="1"/>
              <a:t>df.drop</a:t>
            </a:r>
            <a:r>
              <a:rPr lang="en-SG" dirty="0"/>
              <a:t>(columns="Creditability")</a:t>
            </a:r>
          </a:p>
          <a:p>
            <a:r>
              <a:rPr lang="en-SG" dirty="0"/>
              <a:t>Y = </a:t>
            </a:r>
            <a:r>
              <a:rPr lang="en-SG" dirty="0" err="1"/>
              <a:t>df</a:t>
            </a:r>
            <a:r>
              <a:rPr lang="en-SG" dirty="0"/>
              <a:t>["Creditability"]</a:t>
            </a:r>
          </a:p>
          <a:p>
            <a:r>
              <a:rPr lang="en-US" dirty="0"/>
              <a:t>from </a:t>
            </a:r>
            <a:r>
              <a:rPr lang="en-US" dirty="0" err="1"/>
              <a:t>sklearn.model_selection</a:t>
            </a:r>
            <a:r>
              <a:rPr lang="en-US" dirty="0"/>
              <a:t> import </a:t>
            </a:r>
            <a:r>
              <a:rPr lang="en-US" dirty="0" err="1"/>
              <a:t>train_test_split</a:t>
            </a:r>
            <a:endParaRPr lang="en-US" dirty="0"/>
          </a:p>
          <a:p>
            <a:r>
              <a:rPr lang="en-US" dirty="0" err="1"/>
              <a:t>X_train,X_test,Y_train,Y_test</a:t>
            </a:r>
            <a:r>
              <a:rPr lang="en-US" dirty="0"/>
              <a:t> = </a:t>
            </a:r>
            <a:r>
              <a:rPr lang="en-US" dirty="0" err="1"/>
              <a:t>train_test_split</a:t>
            </a:r>
            <a:r>
              <a:rPr lang="en-US" dirty="0"/>
              <a:t>(</a:t>
            </a:r>
            <a:r>
              <a:rPr lang="en-US" dirty="0" err="1"/>
              <a:t>X,Y,random_state</a:t>
            </a:r>
            <a:r>
              <a:rPr lang="en-US" dirty="0"/>
              <a:t>=288)</a:t>
            </a:r>
          </a:p>
          <a:p>
            <a:r>
              <a:rPr lang="en-SG" dirty="0" err="1"/>
              <a:t>Y_train.value_counts</a:t>
            </a:r>
            <a:r>
              <a:rPr lang="en-SG" dirty="0"/>
              <a:t>()</a:t>
            </a:r>
          </a:p>
          <a:p>
            <a:r>
              <a:rPr lang="fr-FR" dirty="0" err="1"/>
              <a:t>X_train,Y_train</a:t>
            </a:r>
            <a:r>
              <a:rPr lang="fr-FR" dirty="0"/>
              <a:t> = SMOTE(</a:t>
            </a:r>
            <a:r>
              <a:rPr lang="fr-FR" dirty="0" err="1"/>
              <a:t>random_state</a:t>
            </a:r>
            <a:r>
              <a:rPr lang="fr-FR" dirty="0"/>
              <a:t>=288).</a:t>
            </a:r>
            <a:r>
              <a:rPr lang="fr-FR" dirty="0" err="1"/>
              <a:t>fit_resample</a:t>
            </a:r>
            <a:r>
              <a:rPr lang="fr-FR" dirty="0"/>
              <a:t>(</a:t>
            </a:r>
            <a:r>
              <a:rPr lang="fr-FR" dirty="0" err="1"/>
              <a:t>X_train,Y_train</a:t>
            </a:r>
            <a:r>
              <a:rPr lang="fr-FR" dirty="0"/>
              <a:t>)</a:t>
            </a:r>
          </a:p>
          <a:p>
            <a:r>
              <a:rPr lang="en-US" dirty="0"/>
              <a:t>from </a:t>
            </a:r>
            <a:r>
              <a:rPr lang="en-US" dirty="0" err="1"/>
              <a:t>scipy</a:t>
            </a:r>
            <a:r>
              <a:rPr lang="en-US" dirty="0"/>
              <a:t> import stats</a:t>
            </a:r>
          </a:p>
          <a:p>
            <a:r>
              <a:rPr lang="en-US" dirty="0" err="1"/>
              <a:t>X_train</a:t>
            </a:r>
            <a:r>
              <a:rPr lang="en-US" dirty="0"/>
              <a:t>["Credit Amount"] = </a:t>
            </a:r>
            <a:r>
              <a:rPr lang="en-US" dirty="0" err="1"/>
              <a:t>stats.zscore</a:t>
            </a:r>
            <a:r>
              <a:rPr lang="en-US" dirty="0"/>
              <a:t>(</a:t>
            </a:r>
            <a:r>
              <a:rPr lang="en-US" dirty="0" err="1"/>
              <a:t>X_train</a:t>
            </a:r>
            <a:r>
              <a:rPr lang="en-US" dirty="0"/>
              <a:t>["Credit Amount"])</a:t>
            </a:r>
          </a:p>
          <a:p>
            <a:r>
              <a:rPr lang="en-US" dirty="0" err="1"/>
              <a:t>X_test</a:t>
            </a:r>
            <a:r>
              <a:rPr lang="en-US" dirty="0"/>
              <a:t>["Credit Amount"] = </a:t>
            </a:r>
            <a:r>
              <a:rPr lang="en-US" dirty="0" err="1"/>
              <a:t>stats.zscore</a:t>
            </a:r>
            <a:r>
              <a:rPr lang="en-US" dirty="0"/>
              <a:t>(</a:t>
            </a:r>
            <a:r>
              <a:rPr lang="en-US" dirty="0" err="1"/>
              <a:t>X_test</a:t>
            </a:r>
            <a:r>
              <a:rPr lang="en-US" dirty="0"/>
              <a:t>["Credit Amount"])</a:t>
            </a:r>
          </a:p>
          <a:p>
            <a:endParaRPr lang="en-US" dirty="0"/>
          </a:p>
          <a:p>
            <a:r>
              <a:rPr lang="en-US" dirty="0"/>
              <a:t>from </a:t>
            </a:r>
            <a:r>
              <a:rPr lang="en-US" dirty="0" err="1"/>
              <a:t>sklearn</a:t>
            </a:r>
            <a:r>
              <a:rPr lang="en-US" dirty="0"/>
              <a:t> import </a:t>
            </a:r>
            <a:r>
              <a:rPr lang="en-US" dirty="0" err="1"/>
              <a:t>linear_model</a:t>
            </a:r>
            <a:endParaRPr lang="en-US" dirty="0"/>
          </a:p>
          <a:p>
            <a:r>
              <a:rPr lang="en-SG" dirty="0"/>
              <a:t>from </a:t>
            </a:r>
            <a:r>
              <a:rPr lang="en-SG" dirty="0" err="1"/>
              <a:t>pandas.core.common</a:t>
            </a:r>
            <a:r>
              <a:rPr lang="en-SG" dirty="0"/>
              <a:t> import </a:t>
            </a:r>
            <a:r>
              <a:rPr lang="en-SG" dirty="0" err="1"/>
              <a:t>random_state</a:t>
            </a:r>
            <a:endParaRPr lang="en-SG" dirty="0"/>
          </a:p>
          <a:p>
            <a:r>
              <a:rPr lang="en-SG" dirty="0"/>
              <a:t>model = </a:t>
            </a:r>
            <a:r>
              <a:rPr lang="en-SG" dirty="0" err="1"/>
              <a:t>linear_model.LogisticRegression</a:t>
            </a:r>
            <a:r>
              <a:rPr lang="en-SG" dirty="0"/>
              <a:t>(</a:t>
            </a:r>
            <a:r>
              <a:rPr lang="en-SG" dirty="0" err="1"/>
              <a:t>max_iter</a:t>
            </a:r>
            <a:r>
              <a:rPr lang="en-SG" dirty="0"/>
              <a:t>=2000,random_state=288)</a:t>
            </a:r>
          </a:p>
        </p:txBody>
      </p:sp>
    </p:spTree>
    <p:extLst>
      <p:ext uri="{BB962C8B-B14F-4D97-AF65-F5344CB8AC3E}">
        <p14:creationId xmlns:p14="http://schemas.microsoft.com/office/powerpoint/2010/main" val="3002286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30C1A6-C861-DEA1-2F4F-BE38B17BF15D}"/>
              </a:ext>
            </a:extLst>
          </p:cNvPr>
          <p:cNvSpPr txBox="1"/>
          <p:nvPr/>
        </p:nvSpPr>
        <p:spPr>
          <a:xfrm>
            <a:off x="177421" y="179275"/>
            <a:ext cx="8795982" cy="5355312"/>
          </a:xfrm>
          <a:prstGeom prst="rect">
            <a:avLst/>
          </a:prstGeom>
          <a:noFill/>
        </p:spPr>
        <p:txBody>
          <a:bodyPr wrap="square">
            <a:spAutoFit/>
          </a:bodyPr>
          <a:lstStyle/>
          <a:p>
            <a:r>
              <a:rPr lang="en-US" dirty="0"/>
              <a:t>from </a:t>
            </a:r>
            <a:r>
              <a:rPr lang="en-US" dirty="0" err="1"/>
              <a:t>sklearn</a:t>
            </a:r>
            <a:r>
              <a:rPr lang="en-US" dirty="0"/>
              <a:t> import </a:t>
            </a:r>
            <a:r>
              <a:rPr lang="en-US" dirty="0" err="1"/>
              <a:t>linear_model</a:t>
            </a:r>
            <a:endParaRPr lang="en-US" dirty="0"/>
          </a:p>
          <a:p>
            <a:r>
              <a:rPr lang="en-SG" dirty="0"/>
              <a:t>from </a:t>
            </a:r>
            <a:r>
              <a:rPr lang="en-SG" dirty="0" err="1"/>
              <a:t>pandas.core.common</a:t>
            </a:r>
            <a:r>
              <a:rPr lang="en-SG" dirty="0"/>
              <a:t> import </a:t>
            </a:r>
            <a:r>
              <a:rPr lang="en-SG" dirty="0" err="1"/>
              <a:t>random_state</a:t>
            </a:r>
            <a:endParaRPr lang="en-SG" dirty="0"/>
          </a:p>
          <a:p>
            <a:r>
              <a:rPr lang="en-SG" dirty="0"/>
              <a:t>model = </a:t>
            </a:r>
            <a:r>
              <a:rPr lang="en-SG" dirty="0" err="1"/>
              <a:t>linear_model.LogisticRegression</a:t>
            </a:r>
            <a:r>
              <a:rPr lang="en-SG" dirty="0"/>
              <a:t>(</a:t>
            </a:r>
            <a:r>
              <a:rPr lang="en-SG" dirty="0" err="1"/>
              <a:t>max_iter</a:t>
            </a:r>
            <a:r>
              <a:rPr lang="en-SG" dirty="0"/>
              <a:t>=2000,random_state=288)</a:t>
            </a:r>
          </a:p>
          <a:p>
            <a:endParaRPr lang="en-SG" dirty="0"/>
          </a:p>
          <a:p>
            <a:r>
              <a:rPr lang="en-SG" dirty="0" err="1"/>
              <a:t>model.fit</a:t>
            </a:r>
            <a:r>
              <a:rPr lang="en-SG" dirty="0"/>
              <a:t>(</a:t>
            </a:r>
            <a:r>
              <a:rPr lang="en-SG" dirty="0" err="1"/>
              <a:t>X_train,Y_train</a:t>
            </a:r>
            <a:r>
              <a:rPr lang="en-SG" dirty="0"/>
              <a:t>)</a:t>
            </a:r>
          </a:p>
          <a:p>
            <a:r>
              <a:rPr lang="en-SG" dirty="0"/>
              <a:t>pred = </a:t>
            </a:r>
            <a:r>
              <a:rPr lang="en-SG" dirty="0" err="1"/>
              <a:t>model.predict</a:t>
            </a:r>
            <a:r>
              <a:rPr lang="en-SG" dirty="0"/>
              <a:t>(</a:t>
            </a:r>
            <a:r>
              <a:rPr lang="en-SG" dirty="0" err="1"/>
              <a:t>X_test</a:t>
            </a:r>
            <a:r>
              <a:rPr lang="en-SG" dirty="0"/>
              <a:t>)</a:t>
            </a:r>
          </a:p>
          <a:p>
            <a:r>
              <a:rPr lang="en-SG" dirty="0"/>
              <a:t>from </a:t>
            </a:r>
            <a:r>
              <a:rPr lang="en-SG" dirty="0" err="1"/>
              <a:t>sklearn.metrics</a:t>
            </a:r>
            <a:r>
              <a:rPr lang="en-SG" dirty="0"/>
              <a:t> import </a:t>
            </a:r>
            <a:r>
              <a:rPr lang="en-SG" dirty="0" err="1"/>
              <a:t>confusion_matrix</a:t>
            </a:r>
            <a:endParaRPr lang="en-SG" dirty="0"/>
          </a:p>
          <a:p>
            <a:r>
              <a:rPr lang="en-SG" dirty="0"/>
              <a:t>cm = </a:t>
            </a:r>
            <a:r>
              <a:rPr lang="en-SG" dirty="0" err="1"/>
              <a:t>confusion_matrix</a:t>
            </a:r>
            <a:r>
              <a:rPr lang="en-SG" dirty="0"/>
              <a:t>(</a:t>
            </a:r>
            <a:r>
              <a:rPr lang="en-SG" dirty="0" err="1"/>
              <a:t>Y_test</a:t>
            </a:r>
            <a:r>
              <a:rPr lang="en-SG" dirty="0"/>
              <a:t>, pred)</a:t>
            </a:r>
          </a:p>
          <a:p>
            <a:r>
              <a:rPr lang="en-SG" dirty="0"/>
              <a:t>print(cm)</a:t>
            </a:r>
          </a:p>
          <a:p>
            <a:r>
              <a:rPr lang="en-SG" dirty="0"/>
              <a:t>print("Accuracy is ", (cm[0,0]+cm[1,1])/(sum(sum(cm))))</a:t>
            </a:r>
          </a:p>
          <a:p>
            <a:endParaRPr lang="en-SG" dirty="0"/>
          </a:p>
          <a:p>
            <a:r>
              <a:rPr lang="en-SG" dirty="0"/>
              <a:t>import </a:t>
            </a:r>
            <a:r>
              <a:rPr lang="en-SG" dirty="0" err="1"/>
              <a:t>matplotlib.pyplot</a:t>
            </a:r>
            <a:r>
              <a:rPr lang="en-SG" dirty="0"/>
              <a:t> as </a:t>
            </a:r>
            <a:r>
              <a:rPr lang="en-SG" dirty="0" err="1"/>
              <a:t>plt</a:t>
            </a:r>
            <a:endParaRPr lang="en-SG" dirty="0"/>
          </a:p>
          <a:p>
            <a:r>
              <a:rPr lang="en-US" dirty="0"/>
              <a:t>from </a:t>
            </a:r>
            <a:r>
              <a:rPr lang="en-US" dirty="0" err="1"/>
              <a:t>sklearn.metrics</a:t>
            </a:r>
            <a:r>
              <a:rPr lang="en-US" dirty="0"/>
              <a:t> import </a:t>
            </a:r>
            <a:r>
              <a:rPr lang="en-US" dirty="0" err="1"/>
              <a:t>RocCurveDisplay</a:t>
            </a:r>
            <a:endParaRPr lang="en-US" dirty="0"/>
          </a:p>
          <a:p>
            <a:r>
              <a:rPr lang="en-US" dirty="0" err="1"/>
              <a:t>RocCurveDisplay.from_predictions</a:t>
            </a:r>
            <a:r>
              <a:rPr lang="en-US" dirty="0"/>
              <a:t>(</a:t>
            </a:r>
            <a:r>
              <a:rPr lang="en-US" dirty="0" err="1"/>
              <a:t>Y_test</a:t>
            </a:r>
            <a:r>
              <a:rPr lang="en-US" dirty="0"/>
              <a:t>, pred)</a:t>
            </a:r>
          </a:p>
          <a:p>
            <a:r>
              <a:rPr lang="en-US" dirty="0" err="1"/>
              <a:t>plt.show</a:t>
            </a:r>
            <a:r>
              <a:rPr lang="en-US" dirty="0"/>
              <a:t>()</a:t>
            </a:r>
            <a:endParaRPr lang="en-SG" dirty="0"/>
          </a:p>
          <a:p>
            <a:r>
              <a:rPr lang="en-SG" dirty="0"/>
              <a:t>from </a:t>
            </a:r>
            <a:r>
              <a:rPr lang="en-SG" dirty="0" err="1"/>
              <a:t>sklearn.metrics</a:t>
            </a:r>
            <a:r>
              <a:rPr lang="en-SG" dirty="0"/>
              <a:t> import </a:t>
            </a:r>
            <a:r>
              <a:rPr lang="en-SG" dirty="0" err="1"/>
              <a:t>PrecisionRecallDisplay</a:t>
            </a:r>
            <a:endParaRPr lang="en-SG" dirty="0"/>
          </a:p>
          <a:p>
            <a:r>
              <a:rPr lang="en-SG" dirty="0" err="1"/>
              <a:t>PrecisionRecallDisplay.from_predictions</a:t>
            </a:r>
            <a:r>
              <a:rPr lang="en-SG" dirty="0"/>
              <a:t>(</a:t>
            </a:r>
            <a:r>
              <a:rPr lang="en-SG" dirty="0" err="1"/>
              <a:t>Y_test</a:t>
            </a:r>
            <a:r>
              <a:rPr lang="en-SG" dirty="0"/>
              <a:t>, pred)</a:t>
            </a:r>
          </a:p>
          <a:p>
            <a:r>
              <a:rPr lang="en-SG" dirty="0" err="1"/>
              <a:t>plt.show</a:t>
            </a:r>
            <a:r>
              <a:rPr lang="en-SG" dirty="0"/>
              <a:t>()</a:t>
            </a:r>
          </a:p>
          <a:p>
            <a:endParaRPr lang="en-SG" dirty="0"/>
          </a:p>
        </p:txBody>
      </p:sp>
    </p:spTree>
    <p:extLst>
      <p:ext uri="{BB962C8B-B14F-4D97-AF65-F5344CB8AC3E}">
        <p14:creationId xmlns:p14="http://schemas.microsoft.com/office/powerpoint/2010/main" val="64341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30EE63-61F2-B5ED-4399-005A96A5C50D}"/>
              </a:ext>
            </a:extLst>
          </p:cNvPr>
          <p:cNvSpPr txBox="1"/>
          <p:nvPr/>
        </p:nvSpPr>
        <p:spPr>
          <a:xfrm>
            <a:off x="78474" y="634199"/>
            <a:ext cx="8987051" cy="5078313"/>
          </a:xfrm>
          <a:prstGeom prst="rect">
            <a:avLst/>
          </a:prstGeom>
          <a:noFill/>
        </p:spPr>
        <p:txBody>
          <a:bodyPr wrap="square">
            <a:spAutoFit/>
          </a:bodyPr>
          <a:lstStyle/>
          <a:p>
            <a:r>
              <a:rPr lang="en-SG" dirty="0"/>
              <a:t>from </a:t>
            </a:r>
            <a:r>
              <a:rPr lang="en-SG" dirty="0" err="1"/>
              <a:t>sklearn</a:t>
            </a:r>
            <a:r>
              <a:rPr lang="en-SG" dirty="0"/>
              <a:t> import tree</a:t>
            </a:r>
          </a:p>
          <a:p>
            <a:r>
              <a:rPr lang="en-SG" dirty="0"/>
              <a:t>model = </a:t>
            </a:r>
            <a:r>
              <a:rPr lang="en-SG" dirty="0" err="1"/>
              <a:t>tree.DecisionTreeClassifier</a:t>
            </a:r>
            <a:r>
              <a:rPr lang="en-SG" dirty="0"/>
              <a:t>(</a:t>
            </a:r>
            <a:r>
              <a:rPr lang="en-SG" dirty="0" err="1"/>
              <a:t>random_state</a:t>
            </a:r>
            <a:r>
              <a:rPr lang="en-SG" dirty="0"/>
              <a:t>=288)</a:t>
            </a:r>
          </a:p>
          <a:p>
            <a:endParaRPr lang="en-SG" dirty="0"/>
          </a:p>
          <a:p>
            <a:r>
              <a:rPr lang="en-SG" dirty="0"/>
              <a:t>from </a:t>
            </a:r>
            <a:r>
              <a:rPr lang="en-SG" dirty="0" err="1"/>
              <a:t>sklearn</a:t>
            </a:r>
            <a:r>
              <a:rPr lang="en-SG" dirty="0"/>
              <a:t> import ensemble</a:t>
            </a:r>
          </a:p>
          <a:p>
            <a:r>
              <a:rPr lang="en-SG" dirty="0"/>
              <a:t>model = </a:t>
            </a:r>
            <a:r>
              <a:rPr lang="en-SG" dirty="0" err="1"/>
              <a:t>ensemble.RandomForestClassifier</a:t>
            </a:r>
            <a:r>
              <a:rPr lang="en-SG" dirty="0"/>
              <a:t>(</a:t>
            </a:r>
            <a:r>
              <a:rPr lang="en-SG" dirty="0" err="1"/>
              <a:t>random_state</a:t>
            </a:r>
            <a:r>
              <a:rPr lang="en-SG" dirty="0"/>
              <a:t>=288)</a:t>
            </a:r>
          </a:p>
          <a:p>
            <a:endParaRPr lang="en-US" dirty="0"/>
          </a:p>
          <a:p>
            <a:r>
              <a:rPr lang="en-US" dirty="0" err="1"/>
              <a:t>fr</a:t>
            </a:r>
            <a:r>
              <a:rPr lang="en-US" dirty="0"/>
              <a:t> = </a:t>
            </a:r>
            <a:r>
              <a:rPr lang="en-US" dirty="0" err="1"/>
              <a:t>model.feature_importances</a:t>
            </a:r>
            <a:r>
              <a:rPr lang="en-US" dirty="0"/>
              <a:t>_</a:t>
            </a:r>
          </a:p>
          <a:p>
            <a:r>
              <a:rPr lang="en-US" dirty="0"/>
              <a:t>print(</a:t>
            </a:r>
            <a:r>
              <a:rPr lang="en-US" dirty="0" err="1"/>
              <a:t>fr</a:t>
            </a:r>
            <a:r>
              <a:rPr lang="en-US" dirty="0"/>
              <a:t>)</a:t>
            </a:r>
          </a:p>
          <a:p>
            <a:endParaRPr lang="en-US" dirty="0"/>
          </a:p>
          <a:p>
            <a:r>
              <a:rPr lang="en-US" dirty="0"/>
              <a:t>for importance, name in sorted(zip(model.feature_</a:t>
            </a:r>
            <a:r>
              <a:rPr lang="en-US" dirty="0" err="1"/>
              <a:t>importances</a:t>
            </a:r>
            <a:r>
              <a:rPr lang="en-US" dirty="0"/>
              <a:t>_,</a:t>
            </a:r>
            <a:r>
              <a:rPr lang="en-US" dirty="0" err="1"/>
              <a:t>X_train.columns</a:t>
            </a:r>
            <a:r>
              <a:rPr lang="en-US" dirty="0"/>
              <a:t>),reverse=True)[:5]:</a:t>
            </a:r>
          </a:p>
          <a:p>
            <a:r>
              <a:rPr lang="en-US" dirty="0"/>
              <a:t>    print (name, importance)</a:t>
            </a:r>
          </a:p>
          <a:p>
            <a:endParaRPr lang="en-US" dirty="0"/>
          </a:p>
          <a:p>
            <a:r>
              <a:rPr lang="en-SG" dirty="0"/>
              <a:t>model = </a:t>
            </a:r>
            <a:r>
              <a:rPr lang="en-SG" dirty="0" err="1"/>
              <a:t>ensemble.GradientBoostingClassifier</a:t>
            </a:r>
            <a:r>
              <a:rPr lang="en-SG" dirty="0"/>
              <a:t>(</a:t>
            </a:r>
            <a:r>
              <a:rPr lang="en-SG" dirty="0" err="1"/>
              <a:t>random_state</a:t>
            </a:r>
            <a:r>
              <a:rPr lang="en-SG" dirty="0"/>
              <a:t>=288)</a:t>
            </a:r>
          </a:p>
          <a:p>
            <a:endParaRPr lang="en-SG" dirty="0"/>
          </a:p>
          <a:p>
            <a:r>
              <a:rPr lang="en-US" dirty="0"/>
              <a:t>from </a:t>
            </a:r>
            <a:r>
              <a:rPr lang="en-US" dirty="0" err="1"/>
              <a:t>sklearn</a:t>
            </a:r>
            <a:r>
              <a:rPr lang="en-US" dirty="0"/>
              <a:t> import </a:t>
            </a:r>
            <a:r>
              <a:rPr lang="en-US" dirty="0" err="1"/>
              <a:t>neural_network</a:t>
            </a:r>
            <a:endParaRPr lang="en-SG" dirty="0"/>
          </a:p>
          <a:p>
            <a:r>
              <a:rPr lang="en-US" dirty="0"/>
              <a:t>model = </a:t>
            </a:r>
            <a:r>
              <a:rPr lang="en-US" dirty="0" err="1"/>
              <a:t>neural_network.MLPClassifier</a:t>
            </a:r>
            <a:r>
              <a:rPr lang="en-US" dirty="0"/>
              <a:t>(</a:t>
            </a:r>
            <a:r>
              <a:rPr lang="en-US" dirty="0" err="1"/>
              <a:t>random_state</a:t>
            </a:r>
            <a:r>
              <a:rPr lang="en-US" dirty="0"/>
              <a:t>=288)</a:t>
            </a:r>
            <a:endParaRPr lang="en-SG" dirty="0"/>
          </a:p>
          <a:p>
            <a:endParaRPr lang="en-SG" dirty="0"/>
          </a:p>
        </p:txBody>
      </p:sp>
    </p:spTree>
    <p:extLst>
      <p:ext uri="{BB962C8B-B14F-4D97-AF65-F5344CB8AC3E}">
        <p14:creationId xmlns:p14="http://schemas.microsoft.com/office/powerpoint/2010/main" val="114614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B530AF-22DE-8E14-F8F1-5E0F2AC5D480}"/>
              </a:ext>
            </a:extLst>
          </p:cNvPr>
          <p:cNvSpPr>
            <a:spLocks noGrp="1"/>
          </p:cNvSpPr>
          <p:nvPr>
            <p:ph idx="1"/>
          </p:nvPr>
        </p:nvSpPr>
        <p:spPr>
          <a:xfrm>
            <a:off x="368340" y="1634644"/>
            <a:ext cx="8403652" cy="1143000"/>
          </a:xfrm>
        </p:spPr>
        <p:txBody>
          <a:bodyPr vert="horz" lIns="91440" tIns="45720" rIns="91440" bIns="45720" rtlCol="0" anchor="t">
            <a:normAutofit/>
          </a:bodyPr>
          <a:lstStyle/>
          <a:p>
            <a:pPr marL="0" indent="0">
              <a:buNone/>
            </a:pPr>
            <a:r>
              <a:rPr lang="en-SG" sz="1400" dirty="0"/>
              <a:t>Check null (imputation?) – May need to check correlation before check null</a:t>
            </a:r>
          </a:p>
          <a:p>
            <a:pPr marL="756920" lvl="1" indent="-457200">
              <a:buFont typeface="+mj-lt"/>
              <a:buAutoNum type="arabicPeriod"/>
            </a:pPr>
            <a:r>
              <a:rPr lang="en-SG" sz="1400" dirty="0" err="1"/>
              <a:t>df.isnull</a:t>
            </a:r>
            <a:r>
              <a:rPr lang="en-SG" sz="1400" dirty="0"/>
              <a:t>().any() and </a:t>
            </a:r>
            <a:r>
              <a:rPr lang="en-SG" sz="1400" dirty="0" err="1"/>
              <a:t>df</a:t>
            </a:r>
            <a:r>
              <a:rPr lang="en-SG" sz="1400" dirty="0"/>
              <a:t>["Revenue"].</a:t>
            </a:r>
            <a:r>
              <a:rPr lang="en-SG" sz="1400" dirty="0" err="1"/>
              <a:t>isnull</a:t>
            </a:r>
            <a:r>
              <a:rPr lang="en-SG" sz="1400" dirty="0"/>
              <a:t>().sum()</a:t>
            </a:r>
            <a:endParaRPr lang="en-SG" sz="1400" dirty="0">
              <a:cs typeface="Arial"/>
            </a:endParaRPr>
          </a:p>
          <a:p>
            <a:pPr marL="756920" lvl="1" indent="-457200">
              <a:buFont typeface="+mj-lt"/>
              <a:buAutoNum type="arabicPeriod"/>
            </a:pPr>
            <a:r>
              <a:rPr lang="en-SG" sz="1400" dirty="0"/>
              <a:t>If needed, </a:t>
            </a:r>
            <a:r>
              <a:rPr lang="en-SG" sz="1400" dirty="0" err="1"/>
              <a:t>pd.set_option</a:t>
            </a:r>
            <a:r>
              <a:rPr lang="en-SG" sz="1400" dirty="0"/>
              <a:t>("</a:t>
            </a:r>
            <a:r>
              <a:rPr lang="en-SG" sz="1400" dirty="0" err="1"/>
              <a:t>display.max_rows</a:t>
            </a:r>
            <a:r>
              <a:rPr lang="en-SG" sz="1400" dirty="0"/>
              <a:t>", 10)</a:t>
            </a:r>
          </a:p>
          <a:p>
            <a:pPr marL="756920" lvl="1" indent="-457200">
              <a:buFont typeface="+mj-lt"/>
              <a:buAutoNum type="arabicPeriod"/>
            </a:pPr>
            <a:r>
              <a:rPr lang="en-SG" sz="1400" dirty="0">
                <a:cs typeface="Arial"/>
              </a:rPr>
              <a:t>If you have categorical and continuous X, need to do dummy first so that you can use for loop.</a:t>
            </a: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299720" lvl="1" indent="0">
              <a:buNone/>
            </a:pPr>
            <a:endParaRPr lang="en-SG" dirty="0">
              <a:cs typeface="Arial"/>
            </a:endParaRPr>
          </a:p>
          <a:p>
            <a:pPr marL="457200" indent="-457200">
              <a:buFont typeface="+mj-lt"/>
              <a:buAutoNum type="arabicPeriod"/>
            </a:pPr>
            <a:endParaRPr lang="en-SG" dirty="0">
              <a:cs typeface="Arial"/>
            </a:endParaRPr>
          </a:p>
        </p:txBody>
      </p:sp>
      <p:sp>
        <p:nvSpPr>
          <p:cNvPr id="5" name="TextBox 4">
            <a:extLst>
              <a:ext uri="{FF2B5EF4-FFF2-40B4-BE49-F238E27FC236}">
                <a16:creationId xmlns:a16="http://schemas.microsoft.com/office/drawing/2014/main" id="{90967FD0-D046-480E-5DC1-E86D440D909D}"/>
              </a:ext>
            </a:extLst>
          </p:cNvPr>
          <p:cNvSpPr txBox="1"/>
          <p:nvPr/>
        </p:nvSpPr>
        <p:spPr>
          <a:xfrm>
            <a:off x="370174" y="3395235"/>
            <a:ext cx="4199992" cy="892552"/>
          </a:xfrm>
          <a:prstGeom prst="rect">
            <a:avLst/>
          </a:prstGeom>
          <a:noFill/>
        </p:spPr>
        <p:txBody>
          <a:bodyPr wrap="square">
            <a:spAutoFit/>
          </a:bodyPr>
          <a:lstStyle/>
          <a:p>
            <a:r>
              <a:rPr lang="en-SG" sz="1600" dirty="0">
                <a:solidFill>
                  <a:srgbClr val="FF0000"/>
                </a:solidFill>
              </a:rPr>
              <a:t>#imputation ??</a:t>
            </a:r>
          </a:p>
          <a:p>
            <a:r>
              <a:rPr lang="en-SG" sz="1200" dirty="0" err="1"/>
              <a:t>df.isnull</a:t>
            </a:r>
            <a:r>
              <a:rPr lang="en-SG" sz="1200" dirty="0"/>
              <a:t>().sum()/</a:t>
            </a:r>
            <a:r>
              <a:rPr lang="en-SG" sz="1200" dirty="0" err="1"/>
              <a:t>len</a:t>
            </a:r>
            <a:r>
              <a:rPr lang="en-SG" sz="1200" dirty="0"/>
              <a:t>(</a:t>
            </a:r>
            <a:r>
              <a:rPr lang="en-SG" sz="1200" dirty="0" err="1"/>
              <a:t>df</a:t>
            </a:r>
            <a:r>
              <a:rPr lang="en-SG" sz="1200" dirty="0"/>
              <a:t>)</a:t>
            </a:r>
          </a:p>
          <a:p>
            <a:r>
              <a:rPr lang="en-US" sz="1200" dirty="0"/>
              <a:t>m = </a:t>
            </a:r>
            <a:r>
              <a:rPr lang="en-US" sz="1200" dirty="0" err="1"/>
              <a:t>df</a:t>
            </a:r>
            <a:r>
              <a:rPr lang="en-US" sz="1200" dirty="0"/>
              <a:t>["10Y Net Income Growth (per Share)"].mean()</a:t>
            </a:r>
          </a:p>
          <a:p>
            <a:r>
              <a:rPr lang="en-US" sz="1200" dirty="0" err="1"/>
              <a:t>df</a:t>
            </a:r>
            <a:r>
              <a:rPr lang="en-US" sz="1200" dirty="0"/>
              <a:t>["10Y Net Income Growth (per Share)"].</a:t>
            </a:r>
            <a:r>
              <a:rPr lang="en-US" sz="1200" dirty="0" err="1"/>
              <a:t>fillna</a:t>
            </a:r>
            <a:r>
              <a:rPr lang="en-US" sz="1200" dirty="0"/>
              <a:t>(</a:t>
            </a:r>
            <a:r>
              <a:rPr lang="en-US" sz="1200" dirty="0" err="1"/>
              <a:t>m,inplace</a:t>
            </a:r>
            <a:r>
              <a:rPr lang="en-US" sz="1200" dirty="0"/>
              <a:t>=True)</a:t>
            </a:r>
            <a:endParaRPr lang="en-SG" sz="1200" dirty="0"/>
          </a:p>
        </p:txBody>
      </p:sp>
      <p:sp>
        <p:nvSpPr>
          <p:cNvPr id="7" name="TextBox 6">
            <a:extLst>
              <a:ext uri="{FF2B5EF4-FFF2-40B4-BE49-F238E27FC236}">
                <a16:creationId xmlns:a16="http://schemas.microsoft.com/office/drawing/2014/main" id="{B8EB9506-35C1-F2E0-68C9-F724ACBA8FDE}"/>
              </a:ext>
            </a:extLst>
          </p:cNvPr>
          <p:cNvSpPr txBox="1"/>
          <p:nvPr/>
        </p:nvSpPr>
        <p:spPr>
          <a:xfrm>
            <a:off x="5357592" y="3490559"/>
            <a:ext cx="2693713" cy="738664"/>
          </a:xfrm>
          <a:prstGeom prst="rect">
            <a:avLst/>
          </a:prstGeom>
          <a:noFill/>
        </p:spPr>
        <p:txBody>
          <a:bodyPr wrap="square">
            <a:spAutoFit/>
          </a:bodyPr>
          <a:lstStyle/>
          <a:p>
            <a:r>
              <a:rPr lang="en-SG" sz="1400" dirty="0"/>
              <a:t>for </a:t>
            </a:r>
            <a:r>
              <a:rPr lang="en-SG" sz="1400" dirty="0" err="1"/>
              <a:t>i</a:t>
            </a:r>
            <a:r>
              <a:rPr lang="en-SG" sz="1400" dirty="0"/>
              <a:t> in </a:t>
            </a:r>
            <a:r>
              <a:rPr lang="en-SG" sz="1400" dirty="0" err="1"/>
              <a:t>df.columns</a:t>
            </a:r>
            <a:r>
              <a:rPr lang="en-SG" sz="1400" dirty="0"/>
              <a:t>:</a:t>
            </a:r>
          </a:p>
          <a:p>
            <a:r>
              <a:rPr lang="en-SG" sz="1400" dirty="0"/>
              <a:t>    m = </a:t>
            </a:r>
            <a:r>
              <a:rPr lang="en-SG" sz="1400" dirty="0" err="1"/>
              <a:t>df</a:t>
            </a:r>
            <a:r>
              <a:rPr lang="en-SG" sz="1400" dirty="0"/>
              <a:t>[</a:t>
            </a:r>
            <a:r>
              <a:rPr lang="en-SG" sz="1400" dirty="0" err="1"/>
              <a:t>i</a:t>
            </a:r>
            <a:r>
              <a:rPr lang="en-SG" sz="1400" dirty="0"/>
              <a:t>].mean()</a:t>
            </a:r>
          </a:p>
          <a:p>
            <a:r>
              <a:rPr lang="en-SG" sz="1400" dirty="0"/>
              <a:t>    </a:t>
            </a:r>
            <a:r>
              <a:rPr lang="en-SG" sz="1400" dirty="0" err="1"/>
              <a:t>df</a:t>
            </a:r>
            <a:r>
              <a:rPr lang="en-SG" sz="1400" dirty="0"/>
              <a:t>[</a:t>
            </a:r>
            <a:r>
              <a:rPr lang="en-SG" sz="1400" dirty="0" err="1"/>
              <a:t>i</a:t>
            </a:r>
            <a:r>
              <a:rPr lang="en-SG" sz="1400" dirty="0"/>
              <a:t>].</a:t>
            </a:r>
            <a:r>
              <a:rPr lang="en-SG" sz="1400" dirty="0" err="1"/>
              <a:t>fillna</a:t>
            </a:r>
            <a:r>
              <a:rPr lang="en-SG" sz="1400" dirty="0"/>
              <a:t>(</a:t>
            </a:r>
            <a:r>
              <a:rPr lang="en-SG" sz="1400" dirty="0" err="1"/>
              <a:t>m,inplace</a:t>
            </a:r>
            <a:r>
              <a:rPr lang="en-SG" sz="1400" dirty="0"/>
              <a:t>=True)</a:t>
            </a:r>
          </a:p>
        </p:txBody>
      </p:sp>
      <p:sp>
        <p:nvSpPr>
          <p:cNvPr id="6" name="TextBox 5">
            <a:extLst>
              <a:ext uri="{FF2B5EF4-FFF2-40B4-BE49-F238E27FC236}">
                <a16:creationId xmlns:a16="http://schemas.microsoft.com/office/drawing/2014/main" id="{B1D3C692-71AD-DAF2-8558-6AAF676D0EDA}"/>
              </a:ext>
            </a:extLst>
          </p:cNvPr>
          <p:cNvSpPr txBox="1"/>
          <p:nvPr/>
        </p:nvSpPr>
        <p:spPr>
          <a:xfrm>
            <a:off x="309560" y="4624551"/>
            <a:ext cx="4322101" cy="1384995"/>
          </a:xfrm>
          <a:prstGeom prst="rect">
            <a:avLst/>
          </a:prstGeom>
          <a:noFill/>
        </p:spPr>
        <p:txBody>
          <a:bodyPr wrap="square">
            <a:spAutoFit/>
          </a:bodyPr>
          <a:lstStyle/>
          <a:p>
            <a:r>
              <a:rPr lang="en-SG" sz="1400" dirty="0"/>
              <a:t>#or using model</a:t>
            </a:r>
          </a:p>
          <a:p>
            <a:r>
              <a:rPr lang="en-SG" sz="1400" dirty="0"/>
              <a:t>pip install </a:t>
            </a:r>
            <a:r>
              <a:rPr lang="en-SG" sz="1400" dirty="0" err="1"/>
              <a:t>miceforest</a:t>
            </a:r>
            <a:endParaRPr lang="en-SG" sz="1400" dirty="0"/>
          </a:p>
          <a:p>
            <a:r>
              <a:rPr lang="en-SG" sz="1400" dirty="0"/>
              <a:t>import </a:t>
            </a:r>
            <a:r>
              <a:rPr lang="en-SG" sz="1400" dirty="0" err="1"/>
              <a:t>miceforest</a:t>
            </a:r>
            <a:r>
              <a:rPr lang="en-SG" sz="1400" dirty="0"/>
              <a:t> as mf</a:t>
            </a:r>
          </a:p>
          <a:p>
            <a:r>
              <a:rPr lang="en-SG" sz="1400" dirty="0"/>
              <a:t>k = </a:t>
            </a:r>
            <a:r>
              <a:rPr lang="en-SG" sz="1400" dirty="0" err="1"/>
              <a:t>mf.ImputationKernel</a:t>
            </a:r>
            <a:r>
              <a:rPr lang="en-SG" sz="1400" dirty="0"/>
              <a:t>(</a:t>
            </a:r>
            <a:r>
              <a:rPr lang="en-SG" sz="1400" dirty="0" err="1"/>
              <a:t>df,datasets</a:t>
            </a:r>
            <a:r>
              <a:rPr lang="en-SG" sz="1400" dirty="0"/>
              <a:t>=1,random_state=1)</a:t>
            </a:r>
          </a:p>
          <a:p>
            <a:r>
              <a:rPr lang="en-SG" sz="1400" dirty="0" err="1"/>
              <a:t>k.mice</a:t>
            </a:r>
            <a:r>
              <a:rPr lang="en-SG" sz="1400" dirty="0"/>
              <a:t>(10) #10 </a:t>
            </a:r>
            <a:r>
              <a:rPr lang="en-SG" sz="1400" dirty="0" err="1"/>
              <a:t>interation</a:t>
            </a:r>
            <a:endParaRPr lang="en-SG" sz="1400" dirty="0"/>
          </a:p>
          <a:p>
            <a:r>
              <a:rPr lang="it-IT" sz="1400" dirty="0"/>
              <a:t>df = k.complete_data(0)</a:t>
            </a:r>
            <a:endParaRPr lang="en-SG" sz="1400" dirty="0"/>
          </a:p>
        </p:txBody>
      </p:sp>
      <p:sp>
        <p:nvSpPr>
          <p:cNvPr id="8" name="TextBox 7">
            <a:extLst>
              <a:ext uri="{FF2B5EF4-FFF2-40B4-BE49-F238E27FC236}">
                <a16:creationId xmlns:a16="http://schemas.microsoft.com/office/drawing/2014/main" id="{9E13517D-E341-C1D8-7A25-E683AA9B0ECA}"/>
              </a:ext>
            </a:extLst>
          </p:cNvPr>
          <p:cNvSpPr txBox="1"/>
          <p:nvPr/>
        </p:nvSpPr>
        <p:spPr>
          <a:xfrm>
            <a:off x="4519272" y="4552364"/>
            <a:ext cx="4370351" cy="1815882"/>
          </a:xfrm>
          <a:prstGeom prst="rect">
            <a:avLst/>
          </a:prstGeom>
          <a:noFill/>
        </p:spPr>
        <p:txBody>
          <a:bodyPr wrap="square">
            <a:spAutoFit/>
          </a:bodyPr>
          <a:lstStyle/>
          <a:p>
            <a:r>
              <a:rPr lang="en-SG" sz="1400" dirty="0"/>
              <a:t>#for categorical</a:t>
            </a:r>
          </a:p>
          <a:p>
            <a:r>
              <a:rPr lang="en-SG" sz="1400" dirty="0"/>
              <a:t>from </a:t>
            </a:r>
            <a:r>
              <a:rPr lang="en-SG" sz="1400" dirty="0" err="1"/>
              <a:t>sklearn.preprocessing</a:t>
            </a:r>
            <a:r>
              <a:rPr lang="en-SG" sz="1400" dirty="0"/>
              <a:t> import Imputer</a:t>
            </a:r>
          </a:p>
          <a:p>
            <a:r>
              <a:rPr lang="en-SG" sz="1400" dirty="0"/>
              <a:t>imp = Imputer(strategy='</a:t>
            </a:r>
            <a:r>
              <a:rPr lang="en-SG" sz="1400" dirty="0" err="1"/>
              <a:t>most_frequent</a:t>
            </a:r>
            <a:r>
              <a:rPr lang="en-SG" sz="1400" dirty="0"/>
              <a:t>')</a:t>
            </a:r>
          </a:p>
          <a:p>
            <a:r>
              <a:rPr lang="en-SG" sz="1400" dirty="0" err="1"/>
              <a:t>imp.fit</a:t>
            </a:r>
            <a:r>
              <a:rPr lang="en-SG" sz="1400" dirty="0"/>
              <a:t>(</a:t>
            </a:r>
            <a:r>
              <a:rPr lang="en-SG" sz="1400" dirty="0" err="1"/>
              <a:t>df</a:t>
            </a:r>
            <a:r>
              <a:rPr lang="en-SG" sz="1400" dirty="0"/>
              <a:t>) </a:t>
            </a:r>
          </a:p>
          <a:p>
            <a:endParaRPr lang="en-SG" sz="1400" dirty="0"/>
          </a:p>
          <a:p>
            <a:r>
              <a:rPr lang="en-SG" sz="1400" dirty="0"/>
              <a:t>Or</a:t>
            </a:r>
          </a:p>
          <a:p>
            <a:r>
              <a:rPr lang="en-SG" sz="1400" dirty="0"/>
              <a:t>imp = Imputer(strategy=‘constant’,</a:t>
            </a:r>
            <a:r>
              <a:rPr lang="en-SG" sz="1400" dirty="0" err="1"/>
              <a:t>fill_value</a:t>
            </a:r>
            <a:r>
              <a:rPr lang="en-SG" sz="1400" dirty="0"/>
              <a:t>=“missing)</a:t>
            </a:r>
          </a:p>
          <a:p>
            <a:endParaRPr lang="en-SG" sz="1400" dirty="0"/>
          </a:p>
        </p:txBody>
      </p:sp>
      <p:sp>
        <p:nvSpPr>
          <p:cNvPr id="10" name="Title 1">
            <a:extLst>
              <a:ext uri="{FF2B5EF4-FFF2-40B4-BE49-F238E27FC236}">
                <a16:creationId xmlns:a16="http://schemas.microsoft.com/office/drawing/2014/main" id="{7E4689AF-4E88-9F8F-29FC-2DE8A4686A49}"/>
              </a:ext>
            </a:extLst>
          </p:cNvPr>
          <p:cNvSpPr>
            <a:spLocks noGrp="1"/>
          </p:cNvSpPr>
          <p:nvPr>
            <p:ph type="title"/>
          </p:nvPr>
        </p:nvSpPr>
        <p:spPr>
          <a:xfrm>
            <a:off x="370174" y="10657"/>
            <a:ext cx="7135543" cy="1143000"/>
          </a:xfrm>
        </p:spPr>
        <p:txBody>
          <a:bodyPr/>
          <a:lstStyle/>
          <a:p>
            <a:r>
              <a:rPr lang="en-SG" dirty="0"/>
              <a:t>Imputation</a:t>
            </a:r>
          </a:p>
        </p:txBody>
      </p:sp>
    </p:spTree>
    <p:extLst>
      <p:ext uri="{BB962C8B-B14F-4D97-AF65-F5344CB8AC3E}">
        <p14:creationId xmlns:p14="http://schemas.microsoft.com/office/powerpoint/2010/main" val="743129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95D3-D5F4-F101-1F23-A5689F4C6809}"/>
              </a:ext>
            </a:extLst>
          </p:cNvPr>
          <p:cNvSpPr>
            <a:spLocks noGrp="1"/>
          </p:cNvSpPr>
          <p:nvPr>
            <p:ph type="title"/>
          </p:nvPr>
        </p:nvSpPr>
        <p:spPr>
          <a:xfrm>
            <a:off x="280509" y="179248"/>
            <a:ext cx="7135543" cy="1143000"/>
          </a:xfrm>
        </p:spPr>
        <p:txBody>
          <a:bodyPr/>
          <a:lstStyle/>
          <a:p>
            <a:r>
              <a:rPr lang="en-SG" dirty="0"/>
              <a:t>Feature Selection (PCA)</a:t>
            </a:r>
          </a:p>
        </p:txBody>
      </p:sp>
      <p:sp>
        <p:nvSpPr>
          <p:cNvPr id="4" name="TextBox 7">
            <a:extLst>
              <a:ext uri="{FF2B5EF4-FFF2-40B4-BE49-F238E27FC236}">
                <a16:creationId xmlns:a16="http://schemas.microsoft.com/office/drawing/2014/main" id="{6EEA7F05-E2D6-14A3-0A31-D3BFF1ECF6D9}"/>
              </a:ext>
            </a:extLst>
          </p:cNvPr>
          <p:cNvSpPr txBox="1"/>
          <p:nvPr/>
        </p:nvSpPr>
        <p:spPr>
          <a:xfrm>
            <a:off x="280508" y="1398517"/>
            <a:ext cx="703469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from </a:t>
            </a:r>
            <a:r>
              <a:rPr lang="en-US" sz="2000" dirty="0" err="1"/>
              <a:t>sklearn.decomposition</a:t>
            </a:r>
            <a:r>
              <a:rPr lang="en-US" sz="2000" dirty="0"/>
              <a:t> import PCA</a:t>
            </a:r>
          </a:p>
          <a:p>
            <a:r>
              <a:rPr lang="en-SG" sz="2000" dirty="0" err="1"/>
              <a:t>pca</a:t>
            </a:r>
            <a:r>
              <a:rPr lang="en-SG" sz="2000" dirty="0"/>
              <a:t> = PCA(</a:t>
            </a:r>
            <a:r>
              <a:rPr lang="en-SG" sz="2000" dirty="0" err="1"/>
              <a:t>n_components</a:t>
            </a:r>
            <a:r>
              <a:rPr lang="en-SG" sz="2000" dirty="0"/>
              <a:t>=10)</a:t>
            </a:r>
          </a:p>
          <a:p>
            <a:r>
              <a:rPr lang="en-SG" sz="2000" dirty="0"/>
              <a:t>X = </a:t>
            </a:r>
            <a:r>
              <a:rPr lang="en-SG" sz="2000" dirty="0" err="1"/>
              <a:t>pca.fit_transform</a:t>
            </a:r>
            <a:r>
              <a:rPr lang="en-SG" sz="2000" dirty="0"/>
              <a:t>(X)</a:t>
            </a:r>
          </a:p>
        </p:txBody>
      </p:sp>
    </p:spTree>
    <p:extLst>
      <p:ext uri="{BB962C8B-B14F-4D97-AF65-F5344CB8AC3E}">
        <p14:creationId xmlns:p14="http://schemas.microsoft.com/office/powerpoint/2010/main" val="245561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95D3-D5F4-F101-1F23-A5689F4C6809}"/>
              </a:ext>
            </a:extLst>
          </p:cNvPr>
          <p:cNvSpPr>
            <a:spLocks noGrp="1"/>
          </p:cNvSpPr>
          <p:nvPr>
            <p:ph type="title"/>
          </p:nvPr>
        </p:nvSpPr>
        <p:spPr>
          <a:xfrm>
            <a:off x="120220" y="-164974"/>
            <a:ext cx="8229600" cy="1143000"/>
          </a:xfrm>
        </p:spPr>
        <p:txBody>
          <a:bodyPr/>
          <a:lstStyle/>
          <a:p>
            <a:pPr marL="0" indent="0">
              <a:buNone/>
            </a:pPr>
            <a:r>
              <a:rPr lang="en-SG" sz="3600" dirty="0"/>
              <a:t>remove outlier</a:t>
            </a:r>
          </a:p>
        </p:txBody>
      </p:sp>
      <p:sp>
        <p:nvSpPr>
          <p:cNvPr id="3" name="Content Placeholder 2">
            <a:extLst>
              <a:ext uri="{FF2B5EF4-FFF2-40B4-BE49-F238E27FC236}">
                <a16:creationId xmlns:a16="http://schemas.microsoft.com/office/drawing/2014/main" id="{84B530AF-22DE-8E14-F8F1-5E0F2AC5D480}"/>
              </a:ext>
            </a:extLst>
          </p:cNvPr>
          <p:cNvSpPr>
            <a:spLocks noGrp="1"/>
          </p:cNvSpPr>
          <p:nvPr>
            <p:ph idx="1"/>
          </p:nvPr>
        </p:nvSpPr>
        <p:spPr>
          <a:xfrm>
            <a:off x="231155" y="978026"/>
            <a:ext cx="7213699" cy="2856995"/>
          </a:xfrm>
        </p:spPr>
        <p:txBody>
          <a:bodyPr vert="horz" lIns="91440" tIns="45720" rIns="91440" bIns="45720" rtlCol="0" anchor="t">
            <a:normAutofit/>
          </a:bodyPr>
          <a:lstStyle/>
          <a:p>
            <a:pPr marL="0" indent="0">
              <a:buNone/>
            </a:pPr>
            <a:endParaRPr lang="en-SG" sz="1600" dirty="0"/>
          </a:p>
          <a:p>
            <a:pPr marL="0" indent="0">
              <a:buNone/>
            </a:pPr>
            <a:r>
              <a:rPr lang="en-SG" sz="1600" dirty="0"/>
              <a:t>	#remove outlier</a:t>
            </a:r>
          </a:p>
          <a:p>
            <a:pPr marL="0" indent="0">
              <a:buNone/>
            </a:pPr>
            <a:r>
              <a:rPr lang="en-SG" sz="1600" dirty="0"/>
              <a:t>	from </a:t>
            </a:r>
            <a:r>
              <a:rPr lang="en-SG" sz="1600" dirty="0" err="1"/>
              <a:t>sklearn.model_selection</a:t>
            </a:r>
            <a:r>
              <a:rPr lang="en-SG" sz="1600" dirty="0"/>
              <a:t> import </a:t>
            </a:r>
            <a:r>
              <a:rPr lang="en-SG" sz="1600" dirty="0" err="1"/>
              <a:t>train_test_split</a:t>
            </a:r>
            <a:br>
              <a:rPr lang="en-SG" sz="1600" dirty="0"/>
            </a:br>
            <a:r>
              <a:rPr lang="en-SG" sz="1600" dirty="0"/>
              <a:t>	</a:t>
            </a:r>
            <a:r>
              <a:rPr lang="en-SG" sz="1600" dirty="0" err="1"/>
              <a:t>df_train,df_test</a:t>
            </a:r>
            <a:r>
              <a:rPr lang="en-SG" sz="1600" dirty="0"/>
              <a:t> = </a:t>
            </a:r>
            <a:r>
              <a:rPr lang="en-SG" sz="1600" dirty="0" err="1"/>
              <a:t>train_test_split</a:t>
            </a:r>
            <a:r>
              <a:rPr lang="en-SG" sz="1600" dirty="0"/>
              <a:t>(</a:t>
            </a:r>
            <a:r>
              <a:rPr lang="en-SG" sz="1600" dirty="0" err="1"/>
              <a:t>df</a:t>
            </a:r>
            <a:r>
              <a:rPr lang="en-SG" sz="1600" dirty="0"/>
              <a:t>)</a:t>
            </a:r>
          </a:p>
          <a:p>
            <a:pPr marL="299720" lvl="1" indent="0">
              <a:buNone/>
            </a:pPr>
            <a:r>
              <a:rPr lang="en-SG" sz="1600" dirty="0"/>
              <a:t>from </a:t>
            </a:r>
            <a:r>
              <a:rPr lang="en-SG" sz="1600" dirty="0" err="1"/>
              <a:t>scipy</a:t>
            </a:r>
            <a:r>
              <a:rPr lang="en-SG" sz="1600" dirty="0"/>
              <a:t> import stats</a:t>
            </a:r>
            <a:endParaRPr lang="en-SG" sz="1600" dirty="0">
              <a:cs typeface="Arial"/>
            </a:endParaRPr>
          </a:p>
          <a:p>
            <a:pPr marL="299720" lvl="1" indent="0">
              <a:buNone/>
            </a:pPr>
            <a:r>
              <a:rPr lang="en-SG" sz="1600" dirty="0"/>
              <a:t>z = abs(</a:t>
            </a:r>
            <a:r>
              <a:rPr lang="en-SG" sz="1600" dirty="0" err="1"/>
              <a:t>stats.zscore</a:t>
            </a:r>
            <a:r>
              <a:rPr lang="en-SG" sz="1600" dirty="0"/>
              <a:t>(</a:t>
            </a:r>
            <a:r>
              <a:rPr lang="en-SG" sz="1600" dirty="0" err="1"/>
              <a:t>df_train</a:t>
            </a:r>
            <a:r>
              <a:rPr lang="en-SG" sz="1600" dirty="0"/>
              <a:t>))</a:t>
            </a:r>
            <a:endParaRPr lang="en-SG" sz="1600" dirty="0">
              <a:cs typeface="Arial"/>
            </a:endParaRPr>
          </a:p>
          <a:p>
            <a:pPr marL="299720" lvl="1" indent="0">
              <a:buNone/>
            </a:pPr>
            <a:r>
              <a:rPr lang="en-SG" sz="1600" dirty="0" err="1"/>
              <a:t>df_train</a:t>
            </a:r>
            <a:r>
              <a:rPr lang="en-SG" sz="1600" dirty="0"/>
              <a:t> = </a:t>
            </a:r>
            <a:r>
              <a:rPr lang="en-SG" sz="1600" dirty="0" err="1"/>
              <a:t>df_train</a:t>
            </a:r>
            <a:r>
              <a:rPr lang="en-SG" sz="1600" dirty="0"/>
              <a:t>[(z&lt;5).all(axis=1)]</a:t>
            </a:r>
          </a:p>
        </p:txBody>
      </p:sp>
    </p:spTree>
    <p:extLst>
      <p:ext uri="{BB962C8B-B14F-4D97-AF65-F5344CB8AC3E}">
        <p14:creationId xmlns:p14="http://schemas.microsoft.com/office/powerpoint/2010/main" val="118864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95D3-D5F4-F101-1F23-A5689F4C6809}"/>
              </a:ext>
            </a:extLst>
          </p:cNvPr>
          <p:cNvSpPr>
            <a:spLocks noGrp="1"/>
          </p:cNvSpPr>
          <p:nvPr>
            <p:ph type="title"/>
          </p:nvPr>
        </p:nvSpPr>
        <p:spPr>
          <a:xfrm>
            <a:off x="140391" y="112880"/>
            <a:ext cx="8229600" cy="1143000"/>
          </a:xfrm>
        </p:spPr>
        <p:txBody>
          <a:bodyPr/>
          <a:lstStyle/>
          <a:p>
            <a:pPr marL="0" indent="0">
              <a:buNone/>
            </a:pPr>
            <a:r>
              <a:rPr lang="en-SG" sz="3600" dirty="0"/>
              <a:t>Normalization all features</a:t>
            </a:r>
          </a:p>
        </p:txBody>
      </p:sp>
      <p:sp>
        <p:nvSpPr>
          <p:cNvPr id="3" name="Content Placeholder 2">
            <a:extLst>
              <a:ext uri="{FF2B5EF4-FFF2-40B4-BE49-F238E27FC236}">
                <a16:creationId xmlns:a16="http://schemas.microsoft.com/office/drawing/2014/main" id="{84B530AF-22DE-8E14-F8F1-5E0F2AC5D480}"/>
              </a:ext>
            </a:extLst>
          </p:cNvPr>
          <p:cNvSpPr>
            <a:spLocks noGrp="1"/>
          </p:cNvSpPr>
          <p:nvPr>
            <p:ph idx="1"/>
          </p:nvPr>
        </p:nvSpPr>
        <p:spPr>
          <a:xfrm>
            <a:off x="223488" y="1327649"/>
            <a:ext cx="8229600" cy="1900047"/>
          </a:xfrm>
        </p:spPr>
        <p:txBody>
          <a:bodyPr vert="horz" lIns="91440" tIns="45720" rIns="91440" bIns="45720" rtlCol="0" anchor="t">
            <a:normAutofit/>
          </a:bodyPr>
          <a:lstStyle/>
          <a:p>
            <a:pPr marL="299720" lvl="1" indent="0">
              <a:buNone/>
            </a:pPr>
            <a:endParaRPr lang="en-SG" sz="1600" dirty="0"/>
          </a:p>
          <a:p>
            <a:pPr marL="299720" lvl="1" indent="0">
              <a:buNone/>
            </a:pPr>
            <a:r>
              <a:rPr lang="en-US" sz="1600" dirty="0"/>
              <a:t>for </a:t>
            </a:r>
            <a:r>
              <a:rPr lang="en-US" sz="1600" dirty="0" err="1"/>
              <a:t>i</a:t>
            </a:r>
            <a:r>
              <a:rPr lang="en-US" sz="1600" dirty="0"/>
              <a:t> in </a:t>
            </a:r>
            <a:r>
              <a:rPr lang="en-US" sz="1600" dirty="0" err="1"/>
              <a:t>X_train.columns</a:t>
            </a:r>
            <a:r>
              <a:rPr lang="en-US" sz="1600" dirty="0"/>
              <a:t>:</a:t>
            </a:r>
          </a:p>
          <a:p>
            <a:pPr marL="299720" lvl="1" indent="0">
              <a:buNone/>
            </a:pPr>
            <a:r>
              <a:rPr lang="en-US" sz="1600" dirty="0"/>
              <a:t>  </a:t>
            </a:r>
            <a:r>
              <a:rPr lang="en-US" sz="1600" dirty="0" err="1"/>
              <a:t>X_train</a:t>
            </a:r>
            <a:r>
              <a:rPr lang="en-US" sz="1600" dirty="0"/>
              <a:t>[</a:t>
            </a:r>
            <a:r>
              <a:rPr lang="en-US" sz="1600" dirty="0" err="1"/>
              <a:t>i</a:t>
            </a:r>
            <a:r>
              <a:rPr lang="en-US" sz="1600" dirty="0"/>
              <a:t>] = </a:t>
            </a:r>
            <a:r>
              <a:rPr lang="en-US" sz="1600" dirty="0" err="1"/>
              <a:t>stats.zscore</a:t>
            </a:r>
            <a:r>
              <a:rPr lang="en-US" sz="1600" dirty="0"/>
              <a:t>(</a:t>
            </a:r>
            <a:r>
              <a:rPr lang="en-US" sz="1600" dirty="0" err="1"/>
              <a:t>X_train</a:t>
            </a:r>
            <a:r>
              <a:rPr lang="en-US" sz="1600" dirty="0"/>
              <a:t>[</a:t>
            </a:r>
            <a:r>
              <a:rPr lang="en-US" sz="1600" dirty="0" err="1"/>
              <a:t>i</a:t>
            </a:r>
            <a:r>
              <a:rPr lang="en-US" sz="1600" dirty="0"/>
              <a:t>])</a:t>
            </a:r>
          </a:p>
          <a:p>
            <a:pPr marL="299720" lvl="1" indent="0">
              <a:buNone/>
            </a:pPr>
            <a:r>
              <a:rPr lang="en-SG" sz="1600" dirty="0">
                <a:cs typeface="Arial"/>
              </a:rPr>
              <a:t>for </a:t>
            </a:r>
            <a:r>
              <a:rPr lang="en-SG" sz="1600" dirty="0" err="1">
                <a:cs typeface="Arial"/>
              </a:rPr>
              <a:t>i</a:t>
            </a:r>
            <a:r>
              <a:rPr lang="en-SG" sz="1600" dirty="0">
                <a:cs typeface="Arial"/>
              </a:rPr>
              <a:t> in </a:t>
            </a:r>
            <a:r>
              <a:rPr lang="en-SG" sz="1600" dirty="0" err="1">
                <a:cs typeface="Arial"/>
              </a:rPr>
              <a:t>X_test.columns</a:t>
            </a:r>
            <a:r>
              <a:rPr lang="en-SG" sz="1600" dirty="0">
                <a:cs typeface="Arial"/>
              </a:rPr>
              <a:t>:</a:t>
            </a:r>
          </a:p>
          <a:p>
            <a:pPr marL="299720" lvl="1" indent="0">
              <a:buNone/>
            </a:pPr>
            <a:r>
              <a:rPr lang="en-SG" sz="1600" dirty="0">
                <a:cs typeface="Arial"/>
              </a:rPr>
              <a:t>  </a:t>
            </a:r>
            <a:r>
              <a:rPr lang="en-SG" sz="1600" dirty="0" err="1">
                <a:cs typeface="Arial"/>
              </a:rPr>
              <a:t>X_test</a:t>
            </a:r>
            <a:r>
              <a:rPr lang="en-SG" sz="1600" dirty="0">
                <a:cs typeface="Arial"/>
              </a:rPr>
              <a:t>[</a:t>
            </a:r>
            <a:r>
              <a:rPr lang="en-SG" sz="1600" dirty="0" err="1">
                <a:cs typeface="Arial"/>
              </a:rPr>
              <a:t>i</a:t>
            </a:r>
            <a:r>
              <a:rPr lang="en-SG" sz="1600" dirty="0">
                <a:cs typeface="Arial"/>
              </a:rPr>
              <a:t>] = </a:t>
            </a:r>
            <a:r>
              <a:rPr lang="en-SG" sz="1600" dirty="0" err="1">
                <a:cs typeface="Arial"/>
              </a:rPr>
              <a:t>stats.zscore</a:t>
            </a:r>
            <a:r>
              <a:rPr lang="en-SG" sz="1600" dirty="0">
                <a:cs typeface="Arial"/>
              </a:rPr>
              <a:t>(</a:t>
            </a:r>
            <a:r>
              <a:rPr lang="en-SG" sz="1600" dirty="0" err="1">
                <a:cs typeface="Arial"/>
              </a:rPr>
              <a:t>X_test</a:t>
            </a:r>
            <a:r>
              <a:rPr lang="en-SG" sz="1600" dirty="0">
                <a:cs typeface="Arial"/>
              </a:rPr>
              <a:t>[</a:t>
            </a:r>
            <a:r>
              <a:rPr lang="en-SG" sz="1600" dirty="0" err="1">
                <a:cs typeface="Arial"/>
              </a:rPr>
              <a:t>i</a:t>
            </a:r>
            <a:r>
              <a:rPr lang="en-SG" sz="1600" dirty="0">
                <a:cs typeface="Arial"/>
              </a:rPr>
              <a:t>])</a:t>
            </a:r>
          </a:p>
        </p:txBody>
      </p:sp>
    </p:spTree>
    <p:extLst>
      <p:ext uri="{BB962C8B-B14F-4D97-AF65-F5344CB8AC3E}">
        <p14:creationId xmlns:p14="http://schemas.microsoft.com/office/powerpoint/2010/main" val="106057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F59AF-7B41-4BE6-9D0A-B08791B36E03}"/>
              </a:ext>
            </a:extLst>
          </p:cNvPr>
          <p:cNvSpPr>
            <a:spLocks noGrp="1"/>
          </p:cNvSpPr>
          <p:nvPr>
            <p:ph type="title"/>
          </p:nvPr>
        </p:nvSpPr>
        <p:spPr/>
        <p:txBody>
          <a:bodyPr/>
          <a:lstStyle/>
          <a:p>
            <a:r>
              <a:rPr lang="en-US"/>
              <a:t>Agenda</a:t>
            </a:r>
            <a:endParaRPr lang="en-SG"/>
          </a:p>
        </p:txBody>
      </p:sp>
      <p:sp>
        <p:nvSpPr>
          <p:cNvPr id="3" name="Content Placeholder 2">
            <a:extLst>
              <a:ext uri="{FF2B5EF4-FFF2-40B4-BE49-F238E27FC236}">
                <a16:creationId xmlns:a16="http://schemas.microsoft.com/office/drawing/2014/main" id="{4565E510-2CAB-4EC1-B4DD-E98EF098F0FF}"/>
              </a:ext>
            </a:extLst>
          </p:cNvPr>
          <p:cNvSpPr>
            <a:spLocks noGrp="1"/>
          </p:cNvSpPr>
          <p:nvPr>
            <p:ph idx="1"/>
          </p:nvPr>
        </p:nvSpPr>
        <p:spPr/>
        <p:txBody>
          <a:bodyPr>
            <a:normAutofit lnSpcReduction="10000"/>
          </a:bodyPr>
          <a:lstStyle/>
          <a:p>
            <a:pPr marL="457200" indent="-457200">
              <a:buFont typeface="+mj-lt"/>
              <a:buAutoNum type="arabicPeriod"/>
            </a:pPr>
            <a:r>
              <a:rPr lang="en-US" sz="2400" dirty="0"/>
              <a:t>Regression Theory</a:t>
            </a:r>
            <a:endParaRPr lang="en-US" dirty="0"/>
          </a:p>
          <a:p>
            <a:pPr marL="757238" lvl="1" indent="-457200">
              <a:buFont typeface="+mj-lt"/>
              <a:buAutoNum type="alphaUcPeriod"/>
            </a:pPr>
            <a:r>
              <a:rPr lang="en-US" dirty="0"/>
              <a:t>What is regression and the metrics</a:t>
            </a:r>
          </a:p>
          <a:p>
            <a:pPr marL="757238" lvl="1" indent="-457200">
              <a:buFont typeface="+mj-lt"/>
              <a:buAutoNum type="alphaUcPeriod"/>
            </a:pPr>
            <a:r>
              <a:rPr lang="en-US" dirty="0"/>
              <a:t>Types of regression</a:t>
            </a:r>
          </a:p>
          <a:p>
            <a:pPr marL="757238" lvl="1" indent="-457200">
              <a:buFont typeface="+mj-lt"/>
              <a:buAutoNum type="alphaUcPeriod"/>
            </a:pPr>
            <a:r>
              <a:rPr lang="en-US" dirty="0"/>
              <a:t>Application &amp; Interview Questions</a:t>
            </a:r>
          </a:p>
          <a:p>
            <a:pPr marL="757238" lvl="1" indent="-457200">
              <a:buFont typeface="+mj-lt"/>
              <a:buAutoNum type="alphaUcPeriod"/>
            </a:pPr>
            <a:r>
              <a:rPr lang="en-US" dirty="0"/>
              <a:t>Advantages &amp; Disadvantages &amp; Limitation</a:t>
            </a:r>
          </a:p>
          <a:p>
            <a:pPr marL="457200" indent="-457200">
              <a:buFont typeface="+mj-lt"/>
              <a:buAutoNum type="arabicPeriod"/>
            </a:pPr>
            <a:r>
              <a:rPr lang="en-US" dirty="0"/>
              <a:t>Programming of Regression</a:t>
            </a:r>
            <a:endParaRPr lang="en-US" sz="2400" dirty="0"/>
          </a:p>
          <a:p>
            <a:pPr marL="457200" indent="-457200">
              <a:buFont typeface="+mj-lt"/>
              <a:buAutoNum type="arabicPeriod"/>
            </a:pPr>
            <a:r>
              <a:rPr lang="en-US" sz="2400" dirty="0"/>
              <a:t>Examples</a:t>
            </a:r>
          </a:p>
          <a:p>
            <a:pPr marL="757238" lvl="1" indent="-457200">
              <a:buFont typeface="+mj-lt"/>
              <a:buAutoNum type="alphaUcPeriod"/>
            </a:pPr>
            <a:r>
              <a:rPr lang="en-US" dirty="0"/>
              <a:t>DBS (Regression)</a:t>
            </a:r>
          </a:p>
          <a:p>
            <a:pPr marL="757238" lvl="1" indent="-457200">
              <a:buFont typeface="+mj-lt"/>
              <a:buAutoNum type="alphaUcPeriod"/>
            </a:pPr>
            <a:r>
              <a:rPr lang="en-US"/>
              <a:t>Bankruptcy Data </a:t>
            </a:r>
            <a:r>
              <a:rPr lang="en-US" dirty="0"/>
              <a:t>(Classification)</a:t>
            </a:r>
          </a:p>
          <a:p>
            <a:pPr marL="757238" lvl="1" indent="-457200">
              <a:buFont typeface="+mj-lt"/>
              <a:buAutoNum type="alphaUcPeriod"/>
            </a:pPr>
            <a:r>
              <a:rPr lang="en-US" dirty="0"/>
              <a:t>Treynor (Regression)</a:t>
            </a:r>
          </a:p>
        </p:txBody>
      </p:sp>
      <p:sp>
        <p:nvSpPr>
          <p:cNvPr id="4" name="Slide Number Placeholder 3">
            <a:extLst>
              <a:ext uri="{FF2B5EF4-FFF2-40B4-BE49-F238E27FC236}">
                <a16:creationId xmlns:a16="http://schemas.microsoft.com/office/drawing/2014/main" id="{8D0FE184-1626-4BC5-90DF-CE0A10CF600B}"/>
              </a:ext>
            </a:extLst>
          </p:cNvPr>
          <p:cNvSpPr>
            <a:spLocks noGrp="1"/>
          </p:cNvSpPr>
          <p:nvPr>
            <p:ph type="sldNum" sz="quarter" idx="12"/>
          </p:nvPr>
        </p:nvSpPr>
        <p:spPr/>
        <p:txBody>
          <a:bodyPr/>
          <a:lstStyle/>
          <a:p>
            <a:fld id="{6113E31D-E2AB-40D1-8B51-AFA5AFEF393A}" type="slidenum">
              <a:rPr lang="en-US" smtClean="0"/>
              <a:t>3</a:t>
            </a:fld>
            <a:endParaRPr lang="en-US"/>
          </a:p>
        </p:txBody>
      </p:sp>
    </p:spTree>
    <p:extLst>
      <p:ext uri="{BB962C8B-B14F-4D97-AF65-F5344CB8AC3E}">
        <p14:creationId xmlns:p14="http://schemas.microsoft.com/office/powerpoint/2010/main" val="2722029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6659-6B01-4D46-8757-5FBA3DCB8FDD}"/>
              </a:ext>
            </a:extLst>
          </p:cNvPr>
          <p:cNvSpPr>
            <a:spLocks noGrp="1"/>
          </p:cNvSpPr>
          <p:nvPr>
            <p:ph type="title"/>
          </p:nvPr>
        </p:nvSpPr>
        <p:spPr/>
        <p:txBody>
          <a:bodyPr/>
          <a:lstStyle/>
          <a:p>
            <a:r>
              <a:rPr lang="en-SG"/>
              <a:t>Save model and load model</a:t>
            </a:r>
          </a:p>
        </p:txBody>
      </p:sp>
      <p:sp>
        <p:nvSpPr>
          <p:cNvPr id="5" name="TextBox 4">
            <a:extLst>
              <a:ext uri="{FF2B5EF4-FFF2-40B4-BE49-F238E27FC236}">
                <a16:creationId xmlns:a16="http://schemas.microsoft.com/office/drawing/2014/main" id="{E4E46654-7D4F-4E75-99A0-4F3AFA2A8306}"/>
              </a:ext>
            </a:extLst>
          </p:cNvPr>
          <p:cNvSpPr txBox="1"/>
          <p:nvPr/>
        </p:nvSpPr>
        <p:spPr>
          <a:xfrm>
            <a:off x="598393" y="3034298"/>
            <a:ext cx="7342095" cy="1200329"/>
          </a:xfrm>
          <a:prstGeom prst="rect">
            <a:avLst/>
          </a:prstGeom>
          <a:noFill/>
        </p:spPr>
        <p:txBody>
          <a:bodyPr wrap="square">
            <a:spAutoFit/>
          </a:bodyPr>
          <a:lstStyle/>
          <a:p>
            <a:r>
              <a:rPr lang="en-SG"/>
              <a:t># load the model from disk and predict from existing to validate the load</a:t>
            </a:r>
          </a:p>
          <a:p>
            <a:r>
              <a:rPr lang="en-SG"/>
              <a:t>model = </a:t>
            </a:r>
            <a:r>
              <a:rPr lang="en-SG" err="1"/>
              <a:t>joblib.load</a:t>
            </a:r>
            <a:r>
              <a:rPr lang="en-SG"/>
              <a:t>('</a:t>
            </a:r>
            <a:r>
              <a:rPr lang="en-US"/>
              <a:t>model name</a:t>
            </a:r>
            <a:r>
              <a:rPr lang="en-SG"/>
              <a:t>’)</a:t>
            </a:r>
          </a:p>
          <a:p>
            <a:r>
              <a:rPr lang="en-US"/>
              <a:t>Print(</a:t>
            </a:r>
            <a:r>
              <a:rPr lang="en-US" err="1"/>
              <a:t>model.predict</a:t>
            </a:r>
            <a:r>
              <a:rPr lang="en-US"/>
              <a:t>([[data]]))</a:t>
            </a:r>
            <a:endParaRPr lang="en-SG"/>
          </a:p>
          <a:p>
            <a:endParaRPr lang="en-SG"/>
          </a:p>
        </p:txBody>
      </p:sp>
      <p:sp>
        <p:nvSpPr>
          <p:cNvPr id="7" name="TextBox 6">
            <a:extLst>
              <a:ext uri="{FF2B5EF4-FFF2-40B4-BE49-F238E27FC236}">
                <a16:creationId xmlns:a16="http://schemas.microsoft.com/office/drawing/2014/main" id="{EAB23D20-4651-4783-B249-9B119B640E9A}"/>
              </a:ext>
            </a:extLst>
          </p:cNvPr>
          <p:cNvSpPr txBox="1"/>
          <p:nvPr/>
        </p:nvSpPr>
        <p:spPr>
          <a:xfrm>
            <a:off x="665627" y="1706632"/>
            <a:ext cx="5688107" cy="923330"/>
          </a:xfrm>
          <a:prstGeom prst="rect">
            <a:avLst/>
          </a:prstGeom>
          <a:noFill/>
        </p:spPr>
        <p:txBody>
          <a:bodyPr wrap="square">
            <a:spAutoFit/>
          </a:bodyPr>
          <a:lstStyle/>
          <a:p>
            <a:r>
              <a:rPr lang="en-US"/>
              <a:t># save the model to disk</a:t>
            </a:r>
          </a:p>
          <a:p>
            <a:r>
              <a:rPr lang="en-US"/>
              <a:t>Import </a:t>
            </a:r>
            <a:r>
              <a:rPr lang="en-US" err="1"/>
              <a:t>joblib</a:t>
            </a:r>
            <a:endParaRPr lang="en-US"/>
          </a:p>
          <a:p>
            <a:r>
              <a:rPr lang="en-US" err="1"/>
              <a:t>joblib.dump</a:t>
            </a:r>
            <a:r>
              <a:rPr lang="en-US"/>
              <a:t>(model, </a:t>
            </a:r>
            <a:r>
              <a:rPr lang="en-SG"/>
              <a:t>'</a:t>
            </a:r>
            <a:r>
              <a:rPr lang="en-US"/>
              <a:t>model name</a:t>
            </a:r>
            <a:r>
              <a:rPr lang="en-SG"/>
              <a:t>'</a:t>
            </a:r>
            <a:r>
              <a:rPr lang="en-US"/>
              <a:t>)</a:t>
            </a:r>
            <a:endParaRPr lang="en-SG"/>
          </a:p>
        </p:txBody>
      </p:sp>
    </p:spTree>
    <p:extLst>
      <p:ext uri="{BB962C8B-B14F-4D97-AF65-F5344CB8AC3E}">
        <p14:creationId xmlns:p14="http://schemas.microsoft.com/office/powerpoint/2010/main" val="210657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68770A-38CE-4B3B-87C8-27ADE2034BA7}"/>
              </a:ext>
            </a:extLst>
          </p:cNvPr>
          <p:cNvSpPr>
            <a:spLocks noGrp="1"/>
          </p:cNvSpPr>
          <p:nvPr>
            <p:ph type="title"/>
          </p:nvPr>
        </p:nvSpPr>
        <p:spPr>
          <a:xfrm>
            <a:off x="340242" y="10739"/>
            <a:ext cx="8229600" cy="1143000"/>
          </a:xfrm>
        </p:spPr>
        <p:txBody>
          <a:bodyPr/>
          <a:lstStyle/>
          <a:p>
            <a:r>
              <a:rPr lang="en-US" dirty="0"/>
              <a:t>Plot tree</a:t>
            </a:r>
            <a:endParaRPr lang="en-SG" dirty="0"/>
          </a:p>
        </p:txBody>
      </p:sp>
      <p:sp>
        <p:nvSpPr>
          <p:cNvPr id="4" name="TextBox 3">
            <a:extLst>
              <a:ext uri="{FF2B5EF4-FFF2-40B4-BE49-F238E27FC236}">
                <a16:creationId xmlns:a16="http://schemas.microsoft.com/office/drawing/2014/main" id="{2A6EC13D-72BB-D360-8532-40946D89AFDD}"/>
              </a:ext>
            </a:extLst>
          </p:cNvPr>
          <p:cNvSpPr txBox="1"/>
          <p:nvPr/>
        </p:nvSpPr>
        <p:spPr>
          <a:xfrm>
            <a:off x="457554" y="1333956"/>
            <a:ext cx="4572000" cy="1200329"/>
          </a:xfrm>
          <a:prstGeom prst="rect">
            <a:avLst/>
          </a:prstGeom>
          <a:noFill/>
        </p:spPr>
        <p:txBody>
          <a:bodyPr wrap="square">
            <a:spAutoFit/>
          </a:bodyPr>
          <a:lstStyle/>
          <a:p>
            <a:r>
              <a:rPr lang="en-SG" dirty="0"/>
              <a:t>import </a:t>
            </a:r>
            <a:r>
              <a:rPr lang="en-SG" dirty="0" err="1"/>
              <a:t>matplotlib.pyplot</a:t>
            </a:r>
            <a:r>
              <a:rPr lang="en-SG" dirty="0"/>
              <a:t> as </a:t>
            </a:r>
            <a:r>
              <a:rPr lang="en-SG" dirty="0" err="1"/>
              <a:t>plt</a:t>
            </a:r>
            <a:endParaRPr lang="en-SG" dirty="0"/>
          </a:p>
          <a:p>
            <a:endParaRPr lang="en-SG" dirty="0"/>
          </a:p>
          <a:p>
            <a:r>
              <a:rPr lang="en-SG" dirty="0" err="1"/>
              <a:t>plt.subplots</a:t>
            </a:r>
            <a:r>
              <a:rPr lang="en-SG" dirty="0"/>
              <a:t>(</a:t>
            </a:r>
            <a:r>
              <a:rPr lang="en-SG" dirty="0" err="1"/>
              <a:t>figsize</a:t>
            </a:r>
            <a:r>
              <a:rPr lang="en-SG" dirty="0"/>
              <a:t>=(20, 10))</a:t>
            </a:r>
          </a:p>
          <a:p>
            <a:r>
              <a:rPr lang="en-SG" dirty="0" err="1"/>
              <a:t>tree.plot_tree</a:t>
            </a:r>
            <a:r>
              <a:rPr lang="en-SG" dirty="0"/>
              <a:t>(model, </a:t>
            </a:r>
            <a:r>
              <a:rPr lang="en-SG" dirty="0" err="1"/>
              <a:t>fontsize</a:t>
            </a:r>
            <a:r>
              <a:rPr lang="en-SG" dirty="0"/>
              <a:t>=10)</a:t>
            </a:r>
          </a:p>
        </p:txBody>
      </p:sp>
    </p:spTree>
    <p:extLst>
      <p:ext uri="{BB962C8B-B14F-4D97-AF65-F5344CB8AC3E}">
        <p14:creationId xmlns:p14="http://schemas.microsoft.com/office/powerpoint/2010/main" val="183887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68770A-38CE-4B3B-87C8-27ADE2034BA7}"/>
              </a:ext>
            </a:extLst>
          </p:cNvPr>
          <p:cNvSpPr>
            <a:spLocks noGrp="1"/>
          </p:cNvSpPr>
          <p:nvPr>
            <p:ph type="title"/>
          </p:nvPr>
        </p:nvSpPr>
        <p:spPr>
          <a:xfrm>
            <a:off x="340242" y="10739"/>
            <a:ext cx="8229600" cy="1143000"/>
          </a:xfrm>
        </p:spPr>
        <p:txBody>
          <a:bodyPr/>
          <a:lstStyle/>
          <a:p>
            <a:r>
              <a:rPr lang="en-US" dirty="0"/>
              <a:t>For Tree - Classifier Optimization</a:t>
            </a:r>
            <a:endParaRPr lang="en-SG" dirty="0"/>
          </a:p>
        </p:txBody>
      </p:sp>
      <p:sp>
        <p:nvSpPr>
          <p:cNvPr id="2" name="TextBox 1">
            <a:extLst>
              <a:ext uri="{FF2B5EF4-FFF2-40B4-BE49-F238E27FC236}">
                <a16:creationId xmlns:a16="http://schemas.microsoft.com/office/drawing/2014/main" id="{F44302D4-2625-3077-2CBD-6311783BAFF4}"/>
              </a:ext>
            </a:extLst>
          </p:cNvPr>
          <p:cNvSpPr txBox="1"/>
          <p:nvPr/>
        </p:nvSpPr>
        <p:spPr>
          <a:xfrm>
            <a:off x="318012" y="1108760"/>
            <a:ext cx="8507975" cy="2031325"/>
          </a:xfrm>
          <a:prstGeom prst="rect">
            <a:avLst/>
          </a:prstGeom>
          <a:noFill/>
        </p:spPr>
        <p:txBody>
          <a:bodyPr wrap="square" lIns="91440" tIns="45720" rIns="91440" bIns="45720" anchor="t">
            <a:spAutoFit/>
          </a:bodyPr>
          <a:lstStyle/>
          <a:p>
            <a:r>
              <a:rPr lang="en-SG" dirty="0">
                <a:ea typeface="+mn-lt"/>
                <a:cs typeface="+mn-lt"/>
              </a:rPr>
              <a:t>#using grid</a:t>
            </a:r>
          </a:p>
          <a:p>
            <a:r>
              <a:rPr lang="en-SG" dirty="0">
                <a:ea typeface="+mn-lt"/>
                <a:cs typeface="+mn-lt"/>
              </a:rPr>
              <a:t>from </a:t>
            </a:r>
            <a:r>
              <a:rPr lang="en-SG" dirty="0" err="1">
                <a:ea typeface="+mn-lt"/>
                <a:cs typeface="+mn-lt"/>
              </a:rPr>
              <a:t>sklearn.model_selection</a:t>
            </a:r>
            <a:r>
              <a:rPr lang="en-SG" dirty="0">
                <a:ea typeface="+mn-lt"/>
                <a:cs typeface="+mn-lt"/>
              </a:rPr>
              <a:t> import </a:t>
            </a:r>
            <a:r>
              <a:rPr lang="en-SG" dirty="0" err="1">
                <a:ea typeface="+mn-lt"/>
                <a:cs typeface="+mn-lt"/>
              </a:rPr>
              <a:t>GridSearchCV</a:t>
            </a:r>
            <a:endParaRPr lang="en-SG" dirty="0">
              <a:ea typeface="+mn-lt"/>
              <a:cs typeface="+mn-lt"/>
            </a:endParaRPr>
          </a:p>
          <a:p>
            <a:r>
              <a:rPr lang="en-SG" dirty="0">
                <a:ea typeface="+mn-lt"/>
                <a:cs typeface="+mn-lt"/>
              </a:rPr>
              <a:t>from </a:t>
            </a:r>
            <a:r>
              <a:rPr lang="en-SG" dirty="0" err="1">
                <a:ea typeface="+mn-lt"/>
                <a:cs typeface="+mn-lt"/>
              </a:rPr>
              <a:t>sklearn</a:t>
            </a:r>
            <a:r>
              <a:rPr lang="en-SG" dirty="0">
                <a:ea typeface="+mn-lt"/>
                <a:cs typeface="+mn-lt"/>
              </a:rPr>
              <a:t> import tree</a:t>
            </a:r>
          </a:p>
          <a:p>
            <a:r>
              <a:rPr lang="en-SG" dirty="0">
                <a:ea typeface="+mn-lt"/>
                <a:cs typeface="+mn-lt"/>
              </a:rPr>
              <a:t>model = </a:t>
            </a:r>
            <a:r>
              <a:rPr lang="en-SG" dirty="0" err="1">
                <a:ea typeface="+mn-lt"/>
                <a:cs typeface="+mn-lt"/>
              </a:rPr>
              <a:t>tree.DecisionTreeClassifier</a:t>
            </a:r>
            <a:r>
              <a:rPr lang="en-SG" dirty="0">
                <a:ea typeface="+mn-lt"/>
                <a:cs typeface="+mn-lt"/>
              </a:rPr>
              <a:t>()</a:t>
            </a:r>
            <a:endParaRPr lang="en-SG" dirty="0">
              <a:cs typeface="Calibri"/>
            </a:endParaRPr>
          </a:p>
          <a:p>
            <a:r>
              <a:rPr lang="en-SG" dirty="0">
                <a:ea typeface="+mn-lt"/>
                <a:cs typeface="+mn-lt"/>
              </a:rPr>
              <a:t>grid = </a:t>
            </a:r>
            <a:r>
              <a:rPr lang="en-SG" dirty="0" err="1">
                <a:ea typeface="+mn-lt"/>
                <a:cs typeface="+mn-lt"/>
              </a:rPr>
              <a:t>GridSearchCV</a:t>
            </a:r>
            <a:r>
              <a:rPr lang="en-SG" dirty="0">
                <a:ea typeface="+mn-lt"/>
                <a:cs typeface="+mn-lt"/>
              </a:rPr>
              <a:t>(estimator = model, </a:t>
            </a:r>
            <a:r>
              <a:rPr lang="en-SG" dirty="0" err="1">
                <a:ea typeface="+mn-lt"/>
                <a:cs typeface="+mn-lt"/>
              </a:rPr>
              <a:t>param_grid</a:t>
            </a:r>
            <a:r>
              <a:rPr lang="en-SG" dirty="0">
                <a:ea typeface="+mn-lt"/>
                <a:cs typeface="+mn-lt"/>
              </a:rPr>
              <a:t> = </a:t>
            </a:r>
            <a:r>
              <a:rPr lang="en-SG" dirty="0" err="1">
                <a:ea typeface="+mn-lt"/>
                <a:cs typeface="+mn-lt"/>
              </a:rPr>
              <a:t>dict</a:t>
            </a:r>
            <a:r>
              <a:rPr lang="en-SG" dirty="0">
                <a:ea typeface="+mn-lt"/>
                <a:cs typeface="+mn-lt"/>
              </a:rPr>
              <a:t>(</a:t>
            </a:r>
            <a:r>
              <a:rPr lang="en-SG" dirty="0" err="1">
                <a:ea typeface="+mn-lt"/>
                <a:cs typeface="+mn-lt"/>
              </a:rPr>
              <a:t>max_depth</a:t>
            </a:r>
            <a:r>
              <a:rPr lang="en-SG" dirty="0">
                <a:ea typeface="+mn-lt"/>
                <a:cs typeface="+mn-lt"/>
              </a:rPr>
              <a:t> = [</a:t>
            </a:r>
            <a:r>
              <a:rPr lang="en-SG" dirty="0" err="1">
                <a:ea typeface="+mn-lt"/>
                <a:cs typeface="+mn-lt"/>
              </a:rPr>
              <a:t>i</a:t>
            </a:r>
            <a:r>
              <a:rPr lang="en-SG" dirty="0">
                <a:ea typeface="+mn-lt"/>
                <a:cs typeface="+mn-lt"/>
              </a:rPr>
              <a:t> for </a:t>
            </a:r>
            <a:r>
              <a:rPr lang="en-SG" dirty="0" err="1">
                <a:ea typeface="+mn-lt"/>
                <a:cs typeface="+mn-lt"/>
              </a:rPr>
              <a:t>i</a:t>
            </a:r>
            <a:r>
              <a:rPr lang="en-SG" dirty="0">
                <a:ea typeface="+mn-lt"/>
                <a:cs typeface="+mn-lt"/>
              </a:rPr>
              <a:t> in range(1, 20)]),cv=10).fit(</a:t>
            </a:r>
            <a:r>
              <a:rPr lang="en-SG" dirty="0" err="1">
                <a:ea typeface="+mn-lt"/>
                <a:cs typeface="+mn-lt"/>
              </a:rPr>
              <a:t>X_train</a:t>
            </a:r>
            <a:r>
              <a:rPr lang="en-SG" dirty="0">
                <a:ea typeface="+mn-lt"/>
                <a:cs typeface="+mn-lt"/>
              </a:rPr>
              <a:t>, </a:t>
            </a:r>
            <a:r>
              <a:rPr lang="en-SG" dirty="0" err="1">
                <a:ea typeface="+mn-lt"/>
                <a:cs typeface="+mn-lt"/>
              </a:rPr>
              <a:t>Y_train</a:t>
            </a:r>
            <a:r>
              <a:rPr lang="en-SG" dirty="0">
                <a:ea typeface="+mn-lt"/>
                <a:cs typeface="+mn-lt"/>
              </a:rPr>
              <a:t>)</a:t>
            </a:r>
          </a:p>
          <a:p>
            <a:r>
              <a:rPr lang="en-SG" dirty="0" err="1">
                <a:ea typeface="+mn-lt"/>
                <a:cs typeface="+mn-lt"/>
              </a:rPr>
              <a:t>grid.best_params</a:t>
            </a:r>
            <a:r>
              <a:rPr lang="en-SG" dirty="0">
                <a:ea typeface="+mn-lt"/>
                <a:cs typeface="+mn-lt"/>
              </a:rPr>
              <a:t>_</a:t>
            </a:r>
          </a:p>
        </p:txBody>
      </p:sp>
    </p:spTree>
    <p:extLst>
      <p:ext uri="{BB962C8B-B14F-4D97-AF65-F5344CB8AC3E}">
        <p14:creationId xmlns:p14="http://schemas.microsoft.com/office/powerpoint/2010/main" val="183965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1CB5-0F9F-0494-78CF-19535584178B}"/>
              </a:ext>
            </a:extLst>
          </p:cNvPr>
          <p:cNvSpPr>
            <a:spLocks noGrp="1"/>
          </p:cNvSpPr>
          <p:nvPr>
            <p:ph type="title"/>
          </p:nvPr>
        </p:nvSpPr>
        <p:spPr>
          <a:xfrm>
            <a:off x="269776" y="46797"/>
            <a:ext cx="8229600" cy="1143000"/>
          </a:xfrm>
        </p:spPr>
        <p:txBody>
          <a:bodyPr/>
          <a:lstStyle/>
          <a:p>
            <a:r>
              <a:rPr lang="en-SG" dirty="0"/>
              <a:t>For Regression - VIF</a:t>
            </a:r>
          </a:p>
        </p:txBody>
      </p:sp>
      <p:sp>
        <p:nvSpPr>
          <p:cNvPr id="6" name="TextBox 5">
            <a:extLst>
              <a:ext uri="{FF2B5EF4-FFF2-40B4-BE49-F238E27FC236}">
                <a16:creationId xmlns:a16="http://schemas.microsoft.com/office/drawing/2014/main" id="{030BCF2A-4E2D-2B5D-E9EA-86C9D4A396DD}"/>
              </a:ext>
            </a:extLst>
          </p:cNvPr>
          <p:cNvSpPr txBox="1"/>
          <p:nvPr/>
        </p:nvSpPr>
        <p:spPr>
          <a:xfrm>
            <a:off x="356516" y="1248021"/>
            <a:ext cx="7619053" cy="2308324"/>
          </a:xfrm>
          <a:prstGeom prst="rect">
            <a:avLst/>
          </a:prstGeom>
          <a:noFill/>
        </p:spPr>
        <p:txBody>
          <a:bodyPr wrap="square">
            <a:spAutoFit/>
          </a:bodyPr>
          <a:lstStyle/>
          <a:p>
            <a:r>
              <a:rPr lang="en-SG" sz="1600" dirty="0">
                <a:solidFill>
                  <a:srgbClr val="FF0000"/>
                </a:solidFill>
              </a:rPr>
              <a:t>#vif to check collinearity </a:t>
            </a:r>
          </a:p>
          <a:p>
            <a:r>
              <a:rPr lang="en-SG" sz="1600" dirty="0">
                <a:solidFill>
                  <a:srgbClr val="FF0000"/>
                </a:solidFill>
              </a:rPr>
              <a:t>#1 = not correlated.</a:t>
            </a:r>
          </a:p>
          <a:p>
            <a:r>
              <a:rPr lang="en-SG" sz="1600" dirty="0">
                <a:solidFill>
                  <a:srgbClr val="FF0000"/>
                </a:solidFill>
              </a:rPr>
              <a:t>#Between 1 and 5 = moderately correlated.</a:t>
            </a:r>
          </a:p>
          <a:p>
            <a:r>
              <a:rPr lang="en-SG" sz="1600" dirty="0">
                <a:solidFill>
                  <a:srgbClr val="FF0000"/>
                </a:solidFill>
              </a:rPr>
              <a:t>#Greater than 5 = highly correlated.</a:t>
            </a:r>
          </a:p>
          <a:p>
            <a:r>
              <a:rPr lang="en-SG" sz="1600" dirty="0">
                <a:solidFill>
                  <a:srgbClr val="FF0000"/>
                </a:solidFill>
              </a:rPr>
              <a:t>from </a:t>
            </a:r>
            <a:r>
              <a:rPr lang="en-SG" sz="1600" dirty="0" err="1">
                <a:solidFill>
                  <a:srgbClr val="FF0000"/>
                </a:solidFill>
              </a:rPr>
              <a:t>statsmodels.stats.outliers_influence</a:t>
            </a:r>
            <a:r>
              <a:rPr lang="en-SG" sz="1600" dirty="0">
                <a:solidFill>
                  <a:srgbClr val="FF0000"/>
                </a:solidFill>
              </a:rPr>
              <a:t> import </a:t>
            </a:r>
            <a:r>
              <a:rPr lang="en-SG" sz="1600" dirty="0" err="1">
                <a:solidFill>
                  <a:srgbClr val="FF0000"/>
                </a:solidFill>
              </a:rPr>
              <a:t>variance_inflation_factor</a:t>
            </a:r>
            <a:endParaRPr lang="en-SG" sz="1600" dirty="0">
              <a:solidFill>
                <a:srgbClr val="FF0000"/>
              </a:solidFill>
            </a:endParaRPr>
          </a:p>
          <a:p>
            <a:r>
              <a:rPr lang="en-SG" sz="1600" dirty="0" err="1">
                <a:solidFill>
                  <a:srgbClr val="FF0000"/>
                </a:solidFill>
              </a:rPr>
              <a:t>vif_data</a:t>
            </a:r>
            <a:r>
              <a:rPr lang="en-SG" sz="1600" dirty="0">
                <a:solidFill>
                  <a:srgbClr val="FF0000"/>
                </a:solidFill>
              </a:rPr>
              <a:t> = </a:t>
            </a:r>
            <a:r>
              <a:rPr lang="en-SG" sz="1600" dirty="0" err="1">
                <a:solidFill>
                  <a:srgbClr val="FF0000"/>
                </a:solidFill>
              </a:rPr>
              <a:t>pd.DataFrame</a:t>
            </a:r>
            <a:r>
              <a:rPr lang="en-SG" sz="1600" dirty="0">
                <a:solidFill>
                  <a:srgbClr val="FF0000"/>
                </a:solidFill>
              </a:rPr>
              <a:t>()</a:t>
            </a:r>
          </a:p>
          <a:p>
            <a:r>
              <a:rPr lang="en-SG" sz="1600" dirty="0" err="1">
                <a:solidFill>
                  <a:srgbClr val="FF0000"/>
                </a:solidFill>
              </a:rPr>
              <a:t>vif_data</a:t>
            </a:r>
            <a:r>
              <a:rPr lang="en-SG" sz="1600" dirty="0">
                <a:solidFill>
                  <a:srgbClr val="FF0000"/>
                </a:solidFill>
              </a:rPr>
              <a:t>["feature"] = </a:t>
            </a:r>
            <a:r>
              <a:rPr lang="en-SG" sz="1600" dirty="0" err="1">
                <a:solidFill>
                  <a:srgbClr val="FF0000"/>
                </a:solidFill>
              </a:rPr>
              <a:t>X.columns</a:t>
            </a:r>
            <a:endParaRPr lang="en-SG" sz="1600" dirty="0">
              <a:solidFill>
                <a:srgbClr val="FF0000"/>
              </a:solidFill>
            </a:endParaRPr>
          </a:p>
          <a:p>
            <a:r>
              <a:rPr lang="en-SG" sz="1600" dirty="0" err="1">
                <a:solidFill>
                  <a:srgbClr val="FF0000"/>
                </a:solidFill>
              </a:rPr>
              <a:t>vif_data</a:t>
            </a:r>
            <a:r>
              <a:rPr lang="en-SG" sz="1600" dirty="0">
                <a:solidFill>
                  <a:srgbClr val="FF0000"/>
                </a:solidFill>
              </a:rPr>
              <a:t>["VIF"] = [</a:t>
            </a:r>
            <a:r>
              <a:rPr lang="en-SG" sz="1600" dirty="0" err="1">
                <a:solidFill>
                  <a:srgbClr val="FF0000"/>
                </a:solidFill>
              </a:rPr>
              <a:t>variance_inflation_factor</a:t>
            </a:r>
            <a:r>
              <a:rPr lang="en-SG" sz="1600" dirty="0">
                <a:solidFill>
                  <a:srgbClr val="FF0000"/>
                </a:solidFill>
              </a:rPr>
              <a:t>(</a:t>
            </a:r>
            <a:r>
              <a:rPr lang="en-SG" sz="1600" dirty="0" err="1">
                <a:solidFill>
                  <a:srgbClr val="FF0000"/>
                </a:solidFill>
              </a:rPr>
              <a:t>X.values</a:t>
            </a:r>
            <a:r>
              <a:rPr lang="en-SG" sz="1600" dirty="0">
                <a:solidFill>
                  <a:srgbClr val="FF0000"/>
                </a:solidFill>
              </a:rPr>
              <a:t>, </a:t>
            </a:r>
            <a:r>
              <a:rPr lang="en-SG" sz="1600" dirty="0" err="1">
                <a:solidFill>
                  <a:srgbClr val="FF0000"/>
                </a:solidFill>
              </a:rPr>
              <a:t>i</a:t>
            </a:r>
            <a:r>
              <a:rPr lang="en-SG" sz="1600" dirty="0">
                <a:solidFill>
                  <a:srgbClr val="FF0000"/>
                </a:solidFill>
              </a:rPr>
              <a:t>) for </a:t>
            </a:r>
            <a:r>
              <a:rPr lang="en-SG" sz="1600" dirty="0" err="1">
                <a:solidFill>
                  <a:srgbClr val="FF0000"/>
                </a:solidFill>
              </a:rPr>
              <a:t>i</a:t>
            </a:r>
            <a:r>
              <a:rPr lang="en-SG" sz="1600" dirty="0">
                <a:solidFill>
                  <a:srgbClr val="FF0000"/>
                </a:solidFill>
              </a:rPr>
              <a:t> in range(</a:t>
            </a:r>
            <a:r>
              <a:rPr lang="en-SG" sz="1600" dirty="0" err="1">
                <a:solidFill>
                  <a:srgbClr val="FF0000"/>
                </a:solidFill>
              </a:rPr>
              <a:t>len</a:t>
            </a:r>
            <a:r>
              <a:rPr lang="en-SG" sz="1600" dirty="0">
                <a:solidFill>
                  <a:srgbClr val="FF0000"/>
                </a:solidFill>
              </a:rPr>
              <a:t>(</a:t>
            </a:r>
            <a:r>
              <a:rPr lang="en-SG" sz="1600" dirty="0" err="1">
                <a:solidFill>
                  <a:srgbClr val="FF0000"/>
                </a:solidFill>
              </a:rPr>
              <a:t>X.columns</a:t>
            </a:r>
            <a:r>
              <a:rPr lang="en-SG" sz="1600" dirty="0">
                <a:solidFill>
                  <a:srgbClr val="FF0000"/>
                </a:solidFill>
              </a:rPr>
              <a:t>))]</a:t>
            </a:r>
          </a:p>
          <a:p>
            <a:r>
              <a:rPr lang="en-SG" sz="1600" dirty="0">
                <a:solidFill>
                  <a:srgbClr val="FF0000"/>
                </a:solidFill>
              </a:rPr>
              <a:t>print(</a:t>
            </a:r>
            <a:r>
              <a:rPr lang="en-SG" sz="1600" dirty="0" err="1">
                <a:solidFill>
                  <a:srgbClr val="FF0000"/>
                </a:solidFill>
              </a:rPr>
              <a:t>vif_data</a:t>
            </a:r>
            <a:r>
              <a:rPr lang="en-SG" sz="1600" dirty="0">
                <a:solidFill>
                  <a:srgbClr val="FF0000"/>
                </a:solidFill>
              </a:rPr>
              <a:t>)</a:t>
            </a:r>
          </a:p>
        </p:txBody>
      </p:sp>
    </p:spTree>
    <p:extLst>
      <p:ext uri="{BB962C8B-B14F-4D97-AF65-F5344CB8AC3E}">
        <p14:creationId xmlns:p14="http://schemas.microsoft.com/office/powerpoint/2010/main" val="1885425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1CB5-0F9F-0494-78CF-19535584178B}"/>
              </a:ext>
            </a:extLst>
          </p:cNvPr>
          <p:cNvSpPr>
            <a:spLocks noGrp="1"/>
          </p:cNvSpPr>
          <p:nvPr>
            <p:ph type="title"/>
          </p:nvPr>
        </p:nvSpPr>
        <p:spPr/>
        <p:txBody>
          <a:bodyPr/>
          <a:lstStyle/>
          <a:p>
            <a:r>
              <a:rPr lang="en-SG" dirty="0"/>
              <a:t>For Regression – QQ, </a:t>
            </a:r>
            <a:r>
              <a:rPr lang="en-SG" dirty="0" err="1"/>
              <a:t>Anova</a:t>
            </a:r>
            <a:endParaRPr lang="en-SG" dirty="0"/>
          </a:p>
        </p:txBody>
      </p:sp>
      <p:sp>
        <p:nvSpPr>
          <p:cNvPr id="4" name="TextBox 3">
            <a:extLst>
              <a:ext uri="{FF2B5EF4-FFF2-40B4-BE49-F238E27FC236}">
                <a16:creationId xmlns:a16="http://schemas.microsoft.com/office/drawing/2014/main" id="{F0A274B9-58D0-0D4E-FF70-70B715F34B5C}"/>
              </a:ext>
            </a:extLst>
          </p:cNvPr>
          <p:cNvSpPr txBox="1"/>
          <p:nvPr/>
        </p:nvSpPr>
        <p:spPr>
          <a:xfrm>
            <a:off x="560977" y="1557701"/>
            <a:ext cx="4572000" cy="369332"/>
          </a:xfrm>
          <a:prstGeom prst="rect">
            <a:avLst/>
          </a:prstGeom>
          <a:noFill/>
        </p:spPr>
        <p:txBody>
          <a:bodyPr wrap="square">
            <a:spAutoFit/>
          </a:bodyPr>
          <a:lstStyle/>
          <a:p>
            <a:r>
              <a:rPr lang="en-SG" dirty="0"/>
              <a:t>QQ plot (check Heteroscedasticity)</a:t>
            </a:r>
          </a:p>
        </p:txBody>
      </p:sp>
      <p:sp>
        <p:nvSpPr>
          <p:cNvPr id="5" name="TextBox 4">
            <a:extLst>
              <a:ext uri="{FF2B5EF4-FFF2-40B4-BE49-F238E27FC236}">
                <a16:creationId xmlns:a16="http://schemas.microsoft.com/office/drawing/2014/main" id="{1B307749-59A2-CC22-55BF-F88033EF0D77}"/>
              </a:ext>
            </a:extLst>
          </p:cNvPr>
          <p:cNvSpPr txBox="1"/>
          <p:nvPr/>
        </p:nvSpPr>
        <p:spPr>
          <a:xfrm>
            <a:off x="597411" y="1880867"/>
            <a:ext cx="4572000" cy="1754326"/>
          </a:xfrm>
          <a:prstGeom prst="rect">
            <a:avLst/>
          </a:prstGeom>
          <a:noFill/>
        </p:spPr>
        <p:txBody>
          <a:bodyPr wrap="square">
            <a:spAutoFit/>
          </a:bodyPr>
          <a:lstStyle/>
          <a:p>
            <a:r>
              <a:rPr lang="en-SG" dirty="0">
                <a:solidFill>
                  <a:srgbClr val="FF0000"/>
                </a:solidFill>
              </a:rPr>
              <a:t>import </a:t>
            </a:r>
            <a:r>
              <a:rPr lang="en-SG" dirty="0" err="1">
                <a:solidFill>
                  <a:srgbClr val="FF0000"/>
                </a:solidFill>
              </a:rPr>
              <a:t>statsmodels.api</a:t>
            </a:r>
            <a:r>
              <a:rPr lang="en-SG" dirty="0">
                <a:solidFill>
                  <a:srgbClr val="FF0000"/>
                </a:solidFill>
              </a:rPr>
              <a:t> as </a:t>
            </a:r>
            <a:r>
              <a:rPr lang="en-SG" dirty="0" err="1">
                <a:solidFill>
                  <a:srgbClr val="FF0000"/>
                </a:solidFill>
              </a:rPr>
              <a:t>sm</a:t>
            </a:r>
            <a:endParaRPr lang="en-SG" dirty="0">
              <a:solidFill>
                <a:srgbClr val="FF0000"/>
              </a:solidFill>
            </a:endParaRPr>
          </a:p>
          <a:p>
            <a:r>
              <a:rPr lang="en-SG" dirty="0">
                <a:solidFill>
                  <a:srgbClr val="FF0000"/>
                </a:solidFill>
              </a:rPr>
              <a:t>from matplotlib import </a:t>
            </a:r>
            <a:r>
              <a:rPr lang="en-SG" dirty="0" err="1">
                <a:solidFill>
                  <a:srgbClr val="FF0000"/>
                </a:solidFill>
              </a:rPr>
              <a:t>pyplot</a:t>
            </a:r>
            <a:r>
              <a:rPr lang="en-SG" dirty="0">
                <a:solidFill>
                  <a:srgbClr val="FF0000"/>
                </a:solidFill>
              </a:rPr>
              <a:t> as </a:t>
            </a:r>
            <a:r>
              <a:rPr lang="en-SG" dirty="0" err="1">
                <a:solidFill>
                  <a:srgbClr val="FF0000"/>
                </a:solidFill>
              </a:rPr>
              <a:t>plt</a:t>
            </a:r>
            <a:endParaRPr lang="en-SG" dirty="0">
              <a:solidFill>
                <a:srgbClr val="FF0000"/>
              </a:solidFill>
            </a:endParaRPr>
          </a:p>
          <a:p>
            <a:r>
              <a:rPr lang="en-SG" dirty="0" err="1">
                <a:solidFill>
                  <a:srgbClr val="FF0000"/>
                </a:solidFill>
              </a:rPr>
              <a:t>mod_fit</a:t>
            </a:r>
            <a:r>
              <a:rPr lang="en-SG" dirty="0">
                <a:solidFill>
                  <a:srgbClr val="FF0000"/>
                </a:solidFill>
              </a:rPr>
              <a:t> = </a:t>
            </a:r>
            <a:r>
              <a:rPr lang="en-SG" dirty="0" err="1">
                <a:solidFill>
                  <a:srgbClr val="FF0000"/>
                </a:solidFill>
              </a:rPr>
              <a:t>sm.OLS</a:t>
            </a:r>
            <a:r>
              <a:rPr lang="en-SG" dirty="0">
                <a:solidFill>
                  <a:srgbClr val="FF0000"/>
                </a:solidFill>
              </a:rPr>
              <a:t>(Y,X).fit()</a:t>
            </a:r>
          </a:p>
          <a:p>
            <a:r>
              <a:rPr lang="en-SG" dirty="0">
                <a:solidFill>
                  <a:srgbClr val="FF0000"/>
                </a:solidFill>
              </a:rPr>
              <a:t>res = </a:t>
            </a:r>
            <a:r>
              <a:rPr lang="en-SG" dirty="0" err="1">
                <a:solidFill>
                  <a:srgbClr val="FF0000"/>
                </a:solidFill>
              </a:rPr>
              <a:t>mod_fit.resid</a:t>
            </a:r>
            <a:r>
              <a:rPr lang="en-SG" dirty="0">
                <a:solidFill>
                  <a:srgbClr val="FF0000"/>
                </a:solidFill>
              </a:rPr>
              <a:t> # residuals</a:t>
            </a:r>
          </a:p>
          <a:p>
            <a:r>
              <a:rPr lang="en-SG" dirty="0">
                <a:solidFill>
                  <a:srgbClr val="FF0000"/>
                </a:solidFill>
              </a:rPr>
              <a:t>fig = </a:t>
            </a:r>
            <a:r>
              <a:rPr lang="en-SG" dirty="0" err="1">
                <a:solidFill>
                  <a:srgbClr val="FF0000"/>
                </a:solidFill>
              </a:rPr>
              <a:t>sm.qqplot</a:t>
            </a:r>
            <a:r>
              <a:rPr lang="en-SG" dirty="0">
                <a:solidFill>
                  <a:srgbClr val="FF0000"/>
                </a:solidFill>
              </a:rPr>
              <a:t>(res)</a:t>
            </a:r>
          </a:p>
          <a:p>
            <a:r>
              <a:rPr lang="en-SG" dirty="0" err="1">
                <a:solidFill>
                  <a:srgbClr val="FF0000"/>
                </a:solidFill>
              </a:rPr>
              <a:t>plt.show</a:t>
            </a:r>
            <a:r>
              <a:rPr lang="en-SG" dirty="0">
                <a:solidFill>
                  <a:srgbClr val="FF0000"/>
                </a:solidFill>
              </a:rPr>
              <a:t>()</a:t>
            </a:r>
          </a:p>
        </p:txBody>
      </p:sp>
      <p:sp>
        <p:nvSpPr>
          <p:cNvPr id="7" name="TextBox 6">
            <a:extLst>
              <a:ext uri="{FF2B5EF4-FFF2-40B4-BE49-F238E27FC236}">
                <a16:creationId xmlns:a16="http://schemas.microsoft.com/office/drawing/2014/main" id="{C1456D4B-C682-AA37-47AF-D66AAF96C926}"/>
              </a:ext>
            </a:extLst>
          </p:cNvPr>
          <p:cNvSpPr txBox="1"/>
          <p:nvPr/>
        </p:nvSpPr>
        <p:spPr>
          <a:xfrm>
            <a:off x="628184" y="3885501"/>
            <a:ext cx="4572000" cy="369332"/>
          </a:xfrm>
          <a:prstGeom prst="rect">
            <a:avLst/>
          </a:prstGeom>
          <a:noFill/>
        </p:spPr>
        <p:txBody>
          <a:bodyPr wrap="square">
            <a:spAutoFit/>
          </a:bodyPr>
          <a:lstStyle/>
          <a:p>
            <a:r>
              <a:rPr lang="en-SG" dirty="0" err="1"/>
              <a:t>Anova</a:t>
            </a:r>
            <a:r>
              <a:rPr lang="en-SG" dirty="0"/>
              <a:t> (check significant)</a:t>
            </a:r>
          </a:p>
        </p:txBody>
      </p:sp>
      <p:sp>
        <p:nvSpPr>
          <p:cNvPr id="9" name="TextBox 8">
            <a:extLst>
              <a:ext uri="{FF2B5EF4-FFF2-40B4-BE49-F238E27FC236}">
                <a16:creationId xmlns:a16="http://schemas.microsoft.com/office/drawing/2014/main" id="{A8D103E8-EB2F-4604-DDE0-169F228667DF}"/>
              </a:ext>
            </a:extLst>
          </p:cNvPr>
          <p:cNvSpPr txBox="1"/>
          <p:nvPr/>
        </p:nvSpPr>
        <p:spPr>
          <a:xfrm>
            <a:off x="597411" y="4181976"/>
            <a:ext cx="463354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from </a:t>
            </a:r>
            <a:r>
              <a:rPr lang="en-US" dirty="0" err="1">
                <a:solidFill>
                  <a:srgbClr val="FF0000"/>
                </a:solidFill>
              </a:rPr>
              <a:t>statsmodels.formula.api</a:t>
            </a:r>
            <a:r>
              <a:rPr lang="en-US" dirty="0">
                <a:solidFill>
                  <a:srgbClr val="FF0000"/>
                </a:solidFill>
              </a:rPr>
              <a:t> import </a:t>
            </a:r>
            <a:r>
              <a:rPr lang="en-US" dirty="0" err="1">
                <a:solidFill>
                  <a:srgbClr val="FF0000"/>
                </a:solidFill>
              </a:rPr>
              <a:t>ols</a:t>
            </a:r>
            <a:endParaRPr lang="en-US" dirty="0">
              <a:solidFill>
                <a:srgbClr val="FF0000"/>
              </a:solidFill>
              <a:cs typeface="Calibri"/>
            </a:endParaRPr>
          </a:p>
          <a:p>
            <a:r>
              <a:rPr lang="en-US" dirty="0">
                <a:solidFill>
                  <a:srgbClr val="FF0000"/>
                </a:solidFill>
              </a:rPr>
              <a:t>from </a:t>
            </a:r>
            <a:r>
              <a:rPr lang="en-US" dirty="0" err="1">
                <a:solidFill>
                  <a:srgbClr val="FF0000"/>
                </a:solidFill>
              </a:rPr>
              <a:t>statsmodels.stats.anova</a:t>
            </a:r>
            <a:r>
              <a:rPr lang="en-US" dirty="0">
                <a:solidFill>
                  <a:srgbClr val="FF0000"/>
                </a:solidFill>
              </a:rPr>
              <a:t> import </a:t>
            </a:r>
            <a:r>
              <a:rPr lang="en-US" dirty="0" err="1">
                <a:solidFill>
                  <a:srgbClr val="FF0000"/>
                </a:solidFill>
              </a:rPr>
              <a:t>anova_lm</a:t>
            </a:r>
            <a:endParaRPr lang="en-US" dirty="0">
              <a:solidFill>
                <a:srgbClr val="FF0000"/>
              </a:solidFill>
              <a:cs typeface="Calibri"/>
            </a:endParaRPr>
          </a:p>
          <a:p>
            <a:r>
              <a:rPr lang="en-US" dirty="0">
                <a:solidFill>
                  <a:srgbClr val="FF0000"/>
                </a:solidFill>
              </a:rPr>
              <a:t>model = </a:t>
            </a:r>
            <a:r>
              <a:rPr lang="en-US" dirty="0" err="1">
                <a:solidFill>
                  <a:srgbClr val="FF0000"/>
                </a:solidFill>
              </a:rPr>
              <a:t>ols</a:t>
            </a:r>
            <a:r>
              <a:rPr lang="en-US" dirty="0">
                <a:solidFill>
                  <a:srgbClr val="FF0000"/>
                </a:solidFill>
              </a:rPr>
              <a:t>("Y ~ X", </a:t>
            </a:r>
            <a:r>
              <a:rPr lang="en-US" dirty="0" err="1">
                <a:solidFill>
                  <a:srgbClr val="FF0000"/>
                </a:solidFill>
              </a:rPr>
              <a:t>df</a:t>
            </a:r>
            <a:r>
              <a:rPr lang="en-US" dirty="0">
                <a:solidFill>
                  <a:srgbClr val="FF0000"/>
                </a:solidFill>
              </a:rPr>
              <a:t>).fit()</a:t>
            </a:r>
            <a:endParaRPr lang="en-US" dirty="0">
              <a:solidFill>
                <a:srgbClr val="FF0000"/>
              </a:solidFill>
              <a:cs typeface="Calibri"/>
            </a:endParaRPr>
          </a:p>
          <a:p>
            <a:r>
              <a:rPr lang="en-US" dirty="0">
                <a:solidFill>
                  <a:srgbClr val="FF0000"/>
                </a:solidFill>
              </a:rPr>
              <a:t>print(</a:t>
            </a:r>
            <a:r>
              <a:rPr lang="en-US" dirty="0" err="1">
                <a:solidFill>
                  <a:srgbClr val="FF0000"/>
                </a:solidFill>
              </a:rPr>
              <a:t>model.summary</a:t>
            </a:r>
            <a:r>
              <a:rPr lang="en-US" dirty="0">
                <a:solidFill>
                  <a:srgbClr val="FF0000"/>
                </a:solidFill>
              </a:rPr>
              <a:t>())</a:t>
            </a:r>
            <a:endParaRPr lang="en-US" dirty="0">
              <a:solidFill>
                <a:srgbClr val="FF0000"/>
              </a:solidFill>
              <a:cs typeface="Calibri"/>
            </a:endParaRPr>
          </a:p>
          <a:p>
            <a:r>
              <a:rPr lang="en-US" dirty="0" err="1">
                <a:solidFill>
                  <a:srgbClr val="FF0000"/>
                </a:solidFill>
              </a:rPr>
              <a:t>anova_results</a:t>
            </a:r>
            <a:r>
              <a:rPr lang="en-US" dirty="0">
                <a:solidFill>
                  <a:srgbClr val="FF0000"/>
                </a:solidFill>
              </a:rPr>
              <a:t> = </a:t>
            </a:r>
            <a:r>
              <a:rPr lang="en-US" dirty="0" err="1">
                <a:solidFill>
                  <a:srgbClr val="FF0000"/>
                </a:solidFill>
              </a:rPr>
              <a:t>anova_lm</a:t>
            </a:r>
            <a:r>
              <a:rPr lang="en-US" dirty="0">
                <a:solidFill>
                  <a:srgbClr val="FF0000"/>
                </a:solidFill>
              </a:rPr>
              <a:t>(model)</a:t>
            </a:r>
            <a:endParaRPr lang="en-US" dirty="0">
              <a:solidFill>
                <a:srgbClr val="FF0000"/>
              </a:solidFill>
              <a:cs typeface="Calibri"/>
            </a:endParaRPr>
          </a:p>
          <a:p>
            <a:r>
              <a:rPr lang="en-US" dirty="0">
                <a:solidFill>
                  <a:srgbClr val="FF0000"/>
                </a:solidFill>
              </a:rPr>
              <a:t>print('\</a:t>
            </a:r>
            <a:r>
              <a:rPr lang="en-US" dirty="0" err="1">
                <a:solidFill>
                  <a:srgbClr val="FF0000"/>
                </a:solidFill>
              </a:rPr>
              <a:t>nANOVA</a:t>
            </a:r>
            <a:r>
              <a:rPr lang="en-US" dirty="0">
                <a:solidFill>
                  <a:srgbClr val="FF0000"/>
                </a:solidFill>
              </a:rPr>
              <a:t> results')</a:t>
            </a:r>
            <a:endParaRPr lang="en-US" dirty="0">
              <a:solidFill>
                <a:srgbClr val="FF0000"/>
              </a:solidFill>
              <a:cs typeface="Calibri"/>
            </a:endParaRPr>
          </a:p>
          <a:p>
            <a:r>
              <a:rPr lang="en-US" dirty="0">
                <a:solidFill>
                  <a:srgbClr val="FF0000"/>
                </a:solidFill>
              </a:rPr>
              <a:t>print(</a:t>
            </a:r>
            <a:r>
              <a:rPr lang="en-US" dirty="0" err="1">
                <a:solidFill>
                  <a:srgbClr val="FF0000"/>
                </a:solidFill>
              </a:rPr>
              <a:t>anova_results</a:t>
            </a:r>
            <a:r>
              <a:rPr lang="en-US" dirty="0">
                <a:solidFill>
                  <a:srgbClr val="FF0000"/>
                </a:solidFill>
              </a:rPr>
              <a:t>)</a:t>
            </a:r>
            <a:endParaRPr lang="en-US" dirty="0">
              <a:solidFill>
                <a:srgbClr val="FF0000"/>
              </a:solidFill>
              <a:cs typeface="Calibri"/>
            </a:endParaRPr>
          </a:p>
        </p:txBody>
      </p:sp>
    </p:spTree>
    <p:extLst>
      <p:ext uri="{BB962C8B-B14F-4D97-AF65-F5344CB8AC3E}">
        <p14:creationId xmlns:p14="http://schemas.microsoft.com/office/powerpoint/2010/main" val="1862380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6F1B-E901-4B75-86CF-84BF50350B4E}"/>
              </a:ext>
            </a:extLst>
          </p:cNvPr>
          <p:cNvSpPr>
            <a:spLocks noGrp="1"/>
          </p:cNvSpPr>
          <p:nvPr>
            <p:ph type="title"/>
          </p:nvPr>
        </p:nvSpPr>
        <p:spPr/>
        <p:txBody>
          <a:bodyPr/>
          <a:lstStyle/>
          <a:p>
            <a:r>
              <a:rPr lang="en-US"/>
              <a:t>What have you learnt?</a:t>
            </a:r>
            <a:endParaRPr lang="en-SG"/>
          </a:p>
        </p:txBody>
      </p:sp>
      <p:sp>
        <p:nvSpPr>
          <p:cNvPr id="3" name="Content Placeholder 2">
            <a:extLst>
              <a:ext uri="{FF2B5EF4-FFF2-40B4-BE49-F238E27FC236}">
                <a16:creationId xmlns:a16="http://schemas.microsoft.com/office/drawing/2014/main" id="{BB8E059A-2DF8-41A4-A202-6EC53B279462}"/>
              </a:ext>
            </a:extLst>
          </p:cNvPr>
          <p:cNvSpPr>
            <a:spLocks noGrp="1"/>
          </p:cNvSpPr>
          <p:nvPr>
            <p:ph idx="1"/>
          </p:nvPr>
        </p:nvSpPr>
        <p:spPr/>
        <p:txBody>
          <a:bodyPr/>
          <a:lstStyle/>
          <a:p>
            <a:r>
              <a:rPr lang="en-US"/>
              <a:t>Regression as Prediction</a:t>
            </a:r>
          </a:p>
          <a:p>
            <a:r>
              <a:rPr lang="en-US"/>
              <a:t>Types of Regression</a:t>
            </a:r>
          </a:p>
          <a:p>
            <a:r>
              <a:rPr lang="en-US"/>
              <a:t>Other consideration</a:t>
            </a:r>
          </a:p>
          <a:p>
            <a:pPr marL="0" indent="0">
              <a:buNone/>
            </a:pPr>
            <a:endParaRPr lang="en-SG"/>
          </a:p>
        </p:txBody>
      </p:sp>
    </p:spTree>
    <p:extLst>
      <p:ext uri="{BB962C8B-B14F-4D97-AF65-F5344CB8AC3E}">
        <p14:creationId xmlns:p14="http://schemas.microsoft.com/office/powerpoint/2010/main" val="1359348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2ACE2-F7B4-4D14-9E18-71E16A239D51}"/>
              </a:ext>
            </a:extLst>
          </p:cNvPr>
          <p:cNvPicPr>
            <a:picLocks noChangeAspect="1"/>
          </p:cNvPicPr>
          <p:nvPr/>
        </p:nvPicPr>
        <p:blipFill>
          <a:blip r:embed="rId2"/>
          <a:stretch>
            <a:fillRect/>
          </a:stretch>
        </p:blipFill>
        <p:spPr>
          <a:xfrm>
            <a:off x="1821257" y="513708"/>
            <a:ext cx="6071275" cy="5177479"/>
          </a:xfrm>
          <a:prstGeom prst="rect">
            <a:avLst/>
          </a:prstGeom>
        </p:spPr>
      </p:pic>
      <p:sp>
        <p:nvSpPr>
          <p:cNvPr id="5" name="Rectangle 4">
            <a:extLst>
              <a:ext uri="{FF2B5EF4-FFF2-40B4-BE49-F238E27FC236}">
                <a16:creationId xmlns:a16="http://schemas.microsoft.com/office/drawing/2014/main" id="{81186A3C-A629-4B95-877A-706DF0BF8DC7}"/>
              </a:ext>
            </a:extLst>
          </p:cNvPr>
          <p:cNvSpPr/>
          <p:nvPr/>
        </p:nvSpPr>
        <p:spPr>
          <a:xfrm>
            <a:off x="2932750" y="5875853"/>
            <a:ext cx="4531946" cy="369332"/>
          </a:xfrm>
          <a:prstGeom prst="rect">
            <a:avLst/>
          </a:prstGeom>
        </p:spPr>
        <p:txBody>
          <a:bodyPr wrap="none">
            <a:spAutoFit/>
          </a:bodyPr>
          <a:lstStyle/>
          <a:p>
            <a:r>
              <a:rPr lang="en-SG"/>
              <a:t>https://images.app.goo.gl/RZL5fApQc5t4syyr5</a:t>
            </a:r>
          </a:p>
        </p:txBody>
      </p:sp>
      <p:sp>
        <p:nvSpPr>
          <p:cNvPr id="2" name="Arrow: Right 1">
            <a:extLst>
              <a:ext uri="{FF2B5EF4-FFF2-40B4-BE49-F238E27FC236}">
                <a16:creationId xmlns:a16="http://schemas.microsoft.com/office/drawing/2014/main" id="{64768997-1F64-4B09-892D-5CC36AFD21F0}"/>
              </a:ext>
            </a:extLst>
          </p:cNvPr>
          <p:cNvSpPr/>
          <p:nvPr/>
        </p:nvSpPr>
        <p:spPr>
          <a:xfrm>
            <a:off x="2121091" y="1521834"/>
            <a:ext cx="811659" cy="3758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16185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Linear Regression Model Line</a:t>
            </a:r>
          </a:p>
        </p:txBody>
      </p:sp>
      <p:sp>
        <p:nvSpPr>
          <p:cNvPr id="4" name="Slide Number Placeholder 3"/>
          <p:cNvSpPr>
            <a:spLocks noGrp="1"/>
          </p:cNvSpPr>
          <p:nvPr>
            <p:ph type="sldNum" sz="quarter" idx="12"/>
          </p:nvPr>
        </p:nvSpPr>
        <p:spPr>
          <a:xfrm>
            <a:off x="6457950" y="6356351"/>
            <a:ext cx="2057400" cy="365125"/>
          </a:xfrm>
        </p:spPr>
        <p:txBody>
          <a:bodyPr/>
          <a:lstStyle/>
          <a:p>
            <a:fld id="{6113E31D-E2AB-40D1-8B51-AFA5AFEF393A}" type="slidenum">
              <a:rPr lang="en-US" smtClean="0"/>
              <a:t>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915874" y="1876642"/>
                <a:ext cx="7128792" cy="492443"/>
              </a:xfrm>
              <a:prstGeom prst="rect">
                <a:avLst/>
              </a:prstGeom>
              <a:noFill/>
            </p:spPr>
            <p:txBody>
              <a:bodyPr wrap="square" lIns="0" tIns="0" rIns="0" bIns="0" rtlCol="0">
                <a:spAutoFit/>
              </a:bodyPr>
              <a:lstStyle/>
              <a:p>
                <a14:m>
                  <m:oMath xmlns:m="http://schemas.openxmlformats.org/officeDocument/2006/math">
                    <m:r>
                      <a:rPr lang="en-SG" sz="3200" b="0" i="1" smtClean="0">
                        <a:latin typeface="Cambria Math" panose="02040503050406030204" pitchFamily="18" charset="0"/>
                      </a:rPr>
                      <m:t>𝑦</m:t>
                    </m:r>
                    <m:r>
                      <a:rPr lang="en-SG" sz="3200" b="0" i="1" smtClean="0">
                        <a:latin typeface="Cambria Math" panose="02040503050406030204" pitchFamily="18" charset="0"/>
                      </a:rPr>
                      <m:t>=</m:t>
                    </m:r>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𝑏</m:t>
                        </m:r>
                      </m:e>
                      <m:sub>
                        <m:r>
                          <a:rPr lang="en-SG" sz="3200" b="0" i="1" smtClean="0">
                            <a:latin typeface="Cambria Math" panose="02040503050406030204" pitchFamily="18" charset="0"/>
                          </a:rPr>
                          <m:t>0</m:t>
                        </m:r>
                      </m:sub>
                    </m:sSub>
                    <m:r>
                      <a:rPr lang="en-SG" sz="3200" b="0" i="1" smtClean="0">
                        <a:latin typeface="Cambria Math" panose="02040503050406030204" pitchFamily="18" charset="0"/>
                      </a:rPr>
                      <m:t>+</m:t>
                    </m:r>
                    <m:sSub>
                      <m:sSubPr>
                        <m:ctrlPr>
                          <a:rPr lang="en-SG" sz="3200" i="1">
                            <a:latin typeface="Cambria Math" panose="02040503050406030204" pitchFamily="18" charset="0"/>
                          </a:rPr>
                        </m:ctrlPr>
                      </m:sSubPr>
                      <m:e>
                        <m:sSub>
                          <m:sSubPr>
                            <m:ctrlPr>
                              <a:rPr lang="en-SG" sz="3200" i="1">
                                <a:latin typeface="Cambria Math" panose="02040503050406030204" pitchFamily="18" charset="0"/>
                              </a:rPr>
                            </m:ctrlPr>
                          </m:sSubPr>
                          <m:e>
                            <m:r>
                              <a:rPr lang="en-SG" sz="3200" i="1">
                                <a:latin typeface="Cambria Math" panose="02040503050406030204" pitchFamily="18" charset="0"/>
                              </a:rPr>
                              <m:t>𝑏</m:t>
                            </m:r>
                          </m:e>
                          <m:sub>
                            <m:r>
                              <a:rPr lang="en-SG" sz="3200" i="1">
                                <a:latin typeface="Cambria Math" panose="02040503050406030204" pitchFamily="18" charset="0"/>
                              </a:rPr>
                              <m:t>1</m:t>
                            </m:r>
                          </m:sub>
                        </m:sSub>
                        <m:r>
                          <a:rPr lang="en-US" sz="3200" i="1">
                            <a:latin typeface="Cambria Math"/>
                          </a:rPr>
                          <m:t>𝑥</m:t>
                        </m:r>
                      </m:e>
                      <m:sub>
                        <m:r>
                          <a:rPr lang="en-US" sz="3200" b="0" i="1" smtClean="0">
                            <a:latin typeface="Cambria Math"/>
                          </a:rPr>
                          <m:t>1</m:t>
                        </m:r>
                      </m:sub>
                    </m:sSub>
                    <m:r>
                      <a:rPr lang="en-SG" sz="3200" i="1">
                        <a:latin typeface="Cambria Math" panose="02040503050406030204" pitchFamily="18" charset="0"/>
                      </a:rPr>
                      <m:t>+</m:t>
                    </m:r>
                    <m:sSub>
                      <m:sSubPr>
                        <m:ctrlPr>
                          <a:rPr lang="en-SG" sz="3200" i="1">
                            <a:latin typeface="Cambria Math" panose="02040503050406030204" pitchFamily="18" charset="0"/>
                          </a:rPr>
                        </m:ctrlPr>
                      </m:sSubPr>
                      <m:e>
                        <m:r>
                          <a:rPr lang="en-SG" sz="3200" i="1">
                            <a:latin typeface="Cambria Math" panose="02040503050406030204" pitchFamily="18" charset="0"/>
                          </a:rPr>
                          <m:t>𝑏</m:t>
                        </m:r>
                      </m:e>
                      <m:sub>
                        <m:r>
                          <a:rPr lang="en-US" sz="3200" b="0" i="1" smtClean="0">
                            <a:latin typeface="Cambria Math"/>
                          </a:rPr>
                          <m:t>2</m:t>
                        </m:r>
                      </m:sub>
                    </m:sSub>
                    <m:sSub>
                      <m:sSubPr>
                        <m:ctrlPr>
                          <a:rPr lang="en-SG" sz="3200" i="1" smtClean="0">
                            <a:latin typeface="Cambria Math" panose="02040503050406030204" pitchFamily="18" charset="0"/>
                          </a:rPr>
                        </m:ctrlPr>
                      </m:sSubPr>
                      <m:e>
                        <m:r>
                          <a:rPr lang="en-US" sz="3200" b="0" i="1" smtClean="0">
                            <a:latin typeface="Cambria Math"/>
                          </a:rPr>
                          <m:t>𝑥</m:t>
                        </m:r>
                      </m:e>
                      <m:sub>
                        <m:r>
                          <a:rPr lang="en-US" sz="3200" b="0" i="1" smtClean="0">
                            <a:latin typeface="Cambria Math"/>
                          </a:rPr>
                          <m:t>2</m:t>
                        </m:r>
                      </m:sub>
                    </m:sSub>
                    <m:r>
                      <a:rPr lang="en-US" sz="3200" b="0" i="1" smtClean="0">
                        <a:latin typeface="Cambria Math"/>
                      </a:rPr>
                      <m:t>+…</m:t>
                    </m:r>
                    <m:r>
                      <a:rPr lang="en-SG" sz="3200" i="1">
                        <a:latin typeface="Cambria Math" panose="02040503050406030204" pitchFamily="18" charset="0"/>
                      </a:rPr>
                      <m:t>+</m:t>
                    </m:r>
                    <m:sSub>
                      <m:sSubPr>
                        <m:ctrlPr>
                          <a:rPr lang="en-SG" sz="3200" i="1">
                            <a:latin typeface="Cambria Math" panose="02040503050406030204" pitchFamily="18" charset="0"/>
                          </a:rPr>
                        </m:ctrlPr>
                      </m:sSubPr>
                      <m:e>
                        <m:r>
                          <a:rPr lang="en-SG" sz="3200" i="1">
                            <a:latin typeface="Cambria Math" panose="02040503050406030204" pitchFamily="18" charset="0"/>
                          </a:rPr>
                          <m:t>𝑏</m:t>
                        </m:r>
                      </m:e>
                      <m:sub>
                        <m:r>
                          <a:rPr lang="en-US" sz="3200" b="0" i="1" smtClean="0">
                            <a:latin typeface="Cambria Math"/>
                          </a:rPr>
                          <m:t>𝑚</m:t>
                        </m:r>
                      </m:sub>
                    </m:sSub>
                    <m:sSub>
                      <m:sSubPr>
                        <m:ctrlPr>
                          <a:rPr lang="en-SG" sz="3200" i="1" smtClean="0">
                            <a:latin typeface="Cambria Math" panose="02040503050406030204" pitchFamily="18" charset="0"/>
                          </a:rPr>
                        </m:ctrlPr>
                      </m:sSubPr>
                      <m:e>
                        <m:r>
                          <a:rPr lang="en-US" sz="3200" i="1">
                            <a:latin typeface="Cambria Math"/>
                          </a:rPr>
                          <m:t>𝑥</m:t>
                        </m:r>
                      </m:e>
                      <m:sub>
                        <m:r>
                          <a:rPr lang="en-US" sz="3200" b="0" i="1" smtClean="0">
                            <a:latin typeface="Cambria Math"/>
                          </a:rPr>
                          <m:t>𝑚</m:t>
                        </m:r>
                      </m:sub>
                    </m:sSub>
                    <m:r>
                      <a:rPr lang="en-SG" sz="3200" i="1">
                        <a:latin typeface="Cambria Math" panose="02040503050406030204" pitchFamily="18" charset="0"/>
                      </a:rPr>
                      <m:t>+</m:t>
                    </m:r>
                    <m:r>
                      <a:rPr lang="en-SG" sz="3200" i="1">
                        <a:latin typeface="Cambria Math" panose="02040503050406030204" pitchFamily="18" charset="0"/>
                      </a:rPr>
                      <m:t>𝑒</m:t>
                    </m:r>
                  </m:oMath>
                </a14:m>
                <a:r>
                  <a:rPr lang="en-SG" sz="32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915874" y="1876642"/>
                <a:ext cx="7128792" cy="492443"/>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76162" y="3562401"/>
                <a:ext cx="552796" cy="492443"/>
              </a:xfrm>
              <a:prstGeom prst="rect">
                <a:avLst/>
              </a:prstGeom>
              <a:noFill/>
            </p:spPr>
            <p:txBody>
              <a:bodyPr wrap="square" lIns="0" tIns="0" rIns="0" bIns="0" rtlCol="0">
                <a:spAutoFit/>
              </a:bodyPr>
              <a:lstStyle/>
              <a:p>
                <a14:m>
                  <m:oMath xmlns:m="http://schemas.openxmlformats.org/officeDocument/2006/math">
                    <m:acc>
                      <m:accPr>
                        <m:chr m:val="̂"/>
                        <m:ctrlPr>
                          <a:rPr lang="en-SG" sz="3200" b="0" i="1" smtClean="0">
                            <a:latin typeface="Cambria Math" panose="02040503050406030204" pitchFamily="18" charset="0"/>
                          </a:rPr>
                        </m:ctrlPr>
                      </m:accPr>
                      <m:e>
                        <m:r>
                          <a:rPr lang="en-SG" sz="3200" b="0" i="1" smtClean="0">
                            <a:latin typeface="Cambria Math" panose="02040503050406030204" pitchFamily="18" charset="0"/>
                          </a:rPr>
                          <m:t>𝑦</m:t>
                        </m:r>
                      </m:e>
                    </m:acc>
                  </m:oMath>
                </a14:m>
                <a:r>
                  <a:rPr lang="en-SG" sz="3200"/>
                  <a:t> </a:t>
                </a:r>
              </a:p>
            </p:txBody>
          </p:sp>
        </mc:Choice>
        <mc:Fallback xmlns="">
          <p:sp>
            <p:nvSpPr>
              <p:cNvPr id="6" name="TextBox 5"/>
              <p:cNvSpPr txBox="1">
                <a:spLocks noRot="1" noChangeAspect="1" noMove="1" noResize="1" noEditPoints="1" noAdjustHandles="1" noChangeArrowheads="1" noChangeShapeType="1" noTextEdit="1"/>
              </p:cNvSpPr>
              <p:nvPr/>
            </p:nvSpPr>
            <p:spPr>
              <a:xfrm>
                <a:off x="3176162" y="3562401"/>
                <a:ext cx="552796" cy="492443"/>
              </a:xfrm>
              <a:prstGeom prst="rect">
                <a:avLst/>
              </a:prstGeom>
              <a:blipFill>
                <a:blip r:embed="rId3"/>
                <a:stretch>
                  <a:fillRect/>
                </a:stretch>
              </a:blipFill>
            </p:spPr>
            <p:txBody>
              <a:bodyPr/>
              <a:lstStyle/>
              <a:p>
                <a:r>
                  <a:rPr lang="en-SG">
                    <a:noFill/>
                  </a:rPr>
                  <a:t> </a:t>
                </a:r>
              </a:p>
            </p:txBody>
          </p:sp>
        </mc:Fallback>
      </mc:AlternateContent>
      <p:sp>
        <p:nvSpPr>
          <p:cNvPr id="11" name="Left Brace 10"/>
          <p:cNvSpPr/>
          <p:nvPr/>
        </p:nvSpPr>
        <p:spPr>
          <a:xfrm rot="16200000">
            <a:off x="3854910" y="413438"/>
            <a:ext cx="818671" cy="5112568"/>
          </a:xfrm>
          <a:prstGeom prst="leftBrace">
            <a:avLst>
              <a:gd name="adj1" fmla="val 8333"/>
              <a:gd name="adj2" fmla="val 3131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077151AC-C461-4A9E-97D5-7871DF55CF75}"/>
              </a:ext>
            </a:extLst>
          </p:cNvPr>
          <p:cNvCxnSpPr>
            <a:cxnSpLocks/>
          </p:cNvCxnSpPr>
          <p:nvPr/>
        </p:nvCxnSpPr>
        <p:spPr>
          <a:xfrm flipV="1">
            <a:off x="7332679" y="2520205"/>
            <a:ext cx="154111" cy="68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670DBD2-5F5A-40D5-9690-F08E9BCB38D4}"/>
              </a:ext>
            </a:extLst>
          </p:cNvPr>
          <p:cNvSpPr txBox="1"/>
          <p:nvPr/>
        </p:nvSpPr>
        <p:spPr>
          <a:xfrm>
            <a:off x="5209152" y="3428193"/>
            <a:ext cx="2919774" cy="646331"/>
          </a:xfrm>
          <a:prstGeom prst="rect">
            <a:avLst/>
          </a:prstGeom>
          <a:noFill/>
        </p:spPr>
        <p:txBody>
          <a:bodyPr wrap="none" rtlCol="0">
            <a:spAutoFit/>
          </a:bodyPr>
          <a:lstStyle/>
          <a:p>
            <a:r>
              <a:rPr lang="en-US"/>
              <a:t>Must be normally distributed</a:t>
            </a:r>
          </a:p>
          <a:p>
            <a:r>
              <a:rPr lang="en-US"/>
              <a:t>Use QQ Plot test</a:t>
            </a:r>
            <a:endParaRPr lang="en-SG"/>
          </a:p>
        </p:txBody>
      </p:sp>
      <mc:AlternateContent xmlns:mc="http://schemas.openxmlformats.org/markup-compatibility/2006" xmlns:p14="http://schemas.microsoft.com/office/powerpoint/2010/main">
        <mc:Choice Requires="p14">
          <p:contentPart p14:bwMode="auto" r:id="rId4">
            <p14:nvContentPartPr>
              <p14:cNvPr id="40" name="Ink 39">
                <a:extLst>
                  <a:ext uri="{FF2B5EF4-FFF2-40B4-BE49-F238E27FC236}">
                    <a16:creationId xmlns:a16="http://schemas.microsoft.com/office/drawing/2014/main" id="{8A337084-724D-4D22-A429-49A2F4A05E20}"/>
                  </a:ext>
                </a:extLst>
              </p14:cNvPr>
              <p14:cNvContentPartPr/>
              <p14:nvPr/>
            </p14:nvContentPartPr>
            <p14:xfrm>
              <a:off x="5103364" y="5536824"/>
              <a:ext cx="20520" cy="10800"/>
            </p14:xfrm>
          </p:contentPart>
        </mc:Choice>
        <mc:Fallback xmlns="">
          <p:pic>
            <p:nvPicPr>
              <p:cNvPr id="40" name="Ink 39">
                <a:extLst>
                  <a:ext uri="{FF2B5EF4-FFF2-40B4-BE49-F238E27FC236}">
                    <a16:creationId xmlns:a16="http://schemas.microsoft.com/office/drawing/2014/main" id="{8A337084-724D-4D22-A429-49A2F4A05E20}"/>
                  </a:ext>
                </a:extLst>
              </p:cNvPr>
              <p:cNvPicPr/>
              <p:nvPr/>
            </p:nvPicPr>
            <p:blipFill>
              <a:blip r:embed="rId5"/>
              <a:stretch>
                <a:fillRect/>
              </a:stretch>
            </p:blipFill>
            <p:spPr>
              <a:xfrm>
                <a:off x="5094364" y="5527824"/>
                <a:ext cx="38160" cy="28440"/>
              </a:xfrm>
              <a:prstGeom prst="rect">
                <a:avLst/>
              </a:prstGeom>
            </p:spPr>
          </p:pic>
        </mc:Fallback>
      </mc:AlternateContent>
      <p:pic>
        <p:nvPicPr>
          <p:cNvPr id="3" name="Picture 2">
            <a:extLst>
              <a:ext uri="{FF2B5EF4-FFF2-40B4-BE49-F238E27FC236}">
                <a16:creationId xmlns:a16="http://schemas.microsoft.com/office/drawing/2014/main" id="{D42E0B8C-7560-4D28-BD98-AAE4C045D253}"/>
              </a:ext>
            </a:extLst>
          </p:cNvPr>
          <p:cNvPicPr>
            <a:picLocks noChangeAspect="1"/>
          </p:cNvPicPr>
          <p:nvPr/>
        </p:nvPicPr>
        <p:blipFill>
          <a:blip r:embed="rId6"/>
          <a:stretch>
            <a:fillRect/>
          </a:stretch>
        </p:blipFill>
        <p:spPr>
          <a:xfrm>
            <a:off x="355411" y="4194870"/>
            <a:ext cx="2705100" cy="1695450"/>
          </a:xfrm>
          <a:prstGeom prst="rect">
            <a:avLst/>
          </a:prstGeom>
        </p:spPr>
      </p:pic>
      <p:pic>
        <p:nvPicPr>
          <p:cNvPr id="8" name="Picture 7">
            <a:extLst>
              <a:ext uri="{FF2B5EF4-FFF2-40B4-BE49-F238E27FC236}">
                <a16:creationId xmlns:a16="http://schemas.microsoft.com/office/drawing/2014/main" id="{0701DFCF-6EC1-4007-B12D-9D9426976C58}"/>
              </a:ext>
            </a:extLst>
          </p:cNvPr>
          <p:cNvPicPr>
            <a:picLocks noChangeAspect="1"/>
          </p:cNvPicPr>
          <p:nvPr/>
        </p:nvPicPr>
        <p:blipFill>
          <a:blip r:embed="rId7"/>
          <a:stretch>
            <a:fillRect/>
          </a:stretch>
        </p:blipFill>
        <p:spPr>
          <a:xfrm>
            <a:off x="4446035" y="4099452"/>
            <a:ext cx="3794712" cy="1838432"/>
          </a:xfrm>
          <a:prstGeom prst="rect">
            <a:avLst/>
          </a:prstGeom>
        </p:spPr>
      </p:pic>
      <p:cxnSp>
        <p:nvCxnSpPr>
          <p:cNvPr id="12" name="Straight Arrow Connector 11">
            <a:extLst>
              <a:ext uri="{FF2B5EF4-FFF2-40B4-BE49-F238E27FC236}">
                <a16:creationId xmlns:a16="http://schemas.microsoft.com/office/drawing/2014/main" id="{ABE204B4-FED0-41AD-B420-B1C95F81508F}"/>
              </a:ext>
            </a:extLst>
          </p:cNvPr>
          <p:cNvCxnSpPr/>
          <p:nvPr/>
        </p:nvCxnSpPr>
        <p:spPr>
          <a:xfrm flipH="1">
            <a:off x="2835667" y="1623317"/>
            <a:ext cx="616450" cy="3595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8F26A65-E8C7-4432-8A29-57EFA871D621}"/>
              </a:ext>
            </a:extLst>
          </p:cNvPr>
          <p:cNvSpPr txBox="1"/>
          <p:nvPr/>
        </p:nvSpPr>
        <p:spPr>
          <a:xfrm>
            <a:off x="3516387" y="1387891"/>
            <a:ext cx="3911392" cy="369332"/>
          </a:xfrm>
          <a:prstGeom prst="rect">
            <a:avLst/>
          </a:prstGeom>
          <a:noFill/>
        </p:spPr>
        <p:txBody>
          <a:bodyPr wrap="none" rtlCol="0">
            <a:spAutoFit/>
          </a:bodyPr>
          <a:lstStyle/>
          <a:p>
            <a:r>
              <a:rPr lang="en-US"/>
              <a:t>Coefficient – Try and Error (Brute Force)</a:t>
            </a:r>
            <a:endParaRPr lang="en-SG"/>
          </a:p>
        </p:txBody>
      </p:sp>
    </p:spTree>
    <p:extLst>
      <p:ext uri="{BB962C8B-B14F-4D97-AF65-F5344CB8AC3E}">
        <p14:creationId xmlns:p14="http://schemas.microsoft.com/office/powerpoint/2010/main" val="419042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54A8-FB97-08BA-F1A0-8D7588386FBA}"/>
              </a:ext>
            </a:extLst>
          </p:cNvPr>
          <p:cNvSpPr>
            <a:spLocks noGrp="1"/>
          </p:cNvSpPr>
          <p:nvPr>
            <p:ph type="title"/>
          </p:nvPr>
        </p:nvSpPr>
        <p:spPr/>
        <p:txBody>
          <a:bodyPr/>
          <a:lstStyle/>
          <a:p>
            <a:r>
              <a:rPr lang="en-US" dirty="0"/>
              <a:t>Categorical - Metrics</a:t>
            </a:r>
            <a:endParaRPr lang="en-SG" dirty="0"/>
          </a:p>
        </p:txBody>
      </p:sp>
      <p:pic>
        <p:nvPicPr>
          <p:cNvPr id="1026" name="Picture 2" descr="Evaluating Categorical Models. When you have categorical data you can… | by  Alex Mitrani | Towards Data Science">
            <a:extLst>
              <a:ext uri="{FF2B5EF4-FFF2-40B4-BE49-F238E27FC236}">
                <a16:creationId xmlns:a16="http://schemas.microsoft.com/office/drawing/2014/main" id="{44A2FDB6-2013-5570-346D-3F70DEC77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61" y="3666600"/>
            <a:ext cx="2557632" cy="2330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aluating Categorical Models II: Sensitivity and Specificity | by Alex  Mitrani | Towards Data Science">
            <a:extLst>
              <a:ext uri="{FF2B5EF4-FFF2-40B4-BE49-F238E27FC236}">
                <a16:creationId xmlns:a16="http://schemas.microsoft.com/office/drawing/2014/main" id="{581D0A3A-A281-1625-CC2B-A2069C384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438" y="4746422"/>
            <a:ext cx="3834121" cy="13379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Table&#10;&#10;Description automatically generated">
            <a:extLst>
              <a:ext uri="{FF2B5EF4-FFF2-40B4-BE49-F238E27FC236}">
                <a16:creationId xmlns:a16="http://schemas.microsoft.com/office/drawing/2014/main" id="{D30CFB10-8F08-395C-7D04-51A574DAE637}"/>
              </a:ext>
            </a:extLst>
          </p:cNvPr>
          <p:cNvPicPr>
            <a:picLocks noChangeAspect="1"/>
          </p:cNvPicPr>
          <p:nvPr/>
        </p:nvPicPr>
        <p:blipFill>
          <a:blip r:embed="rId4"/>
          <a:stretch>
            <a:fillRect/>
          </a:stretch>
        </p:blipFill>
        <p:spPr>
          <a:xfrm>
            <a:off x="3691614" y="1400937"/>
            <a:ext cx="4361921" cy="2571359"/>
          </a:xfrm>
          <a:prstGeom prst="rect">
            <a:avLst/>
          </a:prstGeom>
        </p:spPr>
      </p:pic>
    </p:spTree>
    <p:extLst>
      <p:ext uri="{BB962C8B-B14F-4D97-AF65-F5344CB8AC3E}">
        <p14:creationId xmlns:p14="http://schemas.microsoft.com/office/powerpoint/2010/main" val="276148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54F1-2FE7-D25C-47A3-3DCF6AED8FBA}"/>
              </a:ext>
            </a:extLst>
          </p:cNvPr>
          <p:cNvSpPr>
            <a:spLocks noGrp="1"/>
          </p:cNvSpPr>
          <p:nvPr>
            <p:ph type="title"/>
          </p:nvPr>
        </p:nvSpPr>
        <p:spPr>
          <a:xfrm>
            <a:off x="302559" y="33747"/>
            <a:ext cx="8229600" cy="1143000"/>
          </a:xfrm>
        </p:spPr>
        <p:txBody>
          <a:bodyPr/>
          <a:lstStyle/>
          <a:p>
            <a:r>
              <a:rPr lang="en-US" dirty="0"/>
              <a:t>Metrics (Graph)</a:t>
            </a:r>
            <a:endParaRPr lang="en-SG" dirty="0"/>
          </a:p>
        </p:txBody>
      </p:sp>
      <p:sp>
        <p:nvSpPr>
          <p:cNvPr id="6" name="TextBox 5">
            <a:extLst>
              <a:ext uri="{FF2B5EF4-FFF2-40B4-BE49-F238E27FC236}">
                <a16:creationId xmlns:a16="http://schemas.microsoft.com/office/drawing/2014/main" id="{747B58BB-9A82-24B6-4FF1-E9282F1F068F}"/>
              </a:ext>
            </a:extLst>
          </p:cNvPr>
          <p:cNvSpPr txBox="1"/>
          <p:nvPr/>
        </p:nvSpPr>
        <p:spPr>
          <a:xfrm>
            <a:off x="4196827" y="1400942"/>
            <a:ext cx="4572000" cy="646331"/>
          </a:xfrm>
          <a:prstGeom prst="rect">
            <a:avLst/>
          </a:prstGeom>
          <a:noFill/>
        </p:spPr>
        <p:txBody>
          <a:bodyPr wrap="square">
            <a:spAutoFit/>
          </a:bodyPr>
          <a:lstStyle/>
          <a:p>
            <a:r>
              <a:rPr lang="en-US" dirty="0"/>
              <a:t>from </a:t>
            </a:r>
            <a:r>
              <a:rPr lang="en-US" dirty="0" err="1"/>
              <a:t>sklearn.metrics</a:t>
            </a:r>
            <a:r>
              <a:rPr lang="en-US" dirty="0"/>
              <a:t> import </a:t>
            </a:r>
            <a:r>
              <a:rPr lang="en-US" dirty="0" err="1"/>
              <a:t>plot_roc_curve</a:t>
            </a:r>
            <a:endParaRPr lang="en-SG" dirty="0"/>
          </a:p>
          <a:p>
            <a:r>
              <a:rPr lang="en-SG" dirty="0" err="1"/>
              <a:t>plot_roc_curve</a:t>
            </a:r>
            <a:r>
              <a:rPr lang="en-SG" dirty="0"/>
              <a:t>(</a:t>
            </a:r>
            <a:r>
              <a:rPr lang="en-SG" dirty="0" err="1"/>
              <a:t>model,X_test,Y_test</a:t>
            </a:r>
            <a:r>
              <a:rPr lang="en-SG" dirty="0"/>
              <a:t>)</a:t>
            </a:r>
          </a:p>
        </p:txBody>
      </p:sp>
      <p:sp>
        <p:nvSpPr>
          <p:cNvPr id="8" name="TextBox 7">
            <a:extLst>
              <a:ext uri="{FF2B5EF4-FFF2-40B4-BE49-F238E27FC236}">
                <a16:creationId xmlns:a16="http://schemas.microsoft.com/office/drawing/2014/main" id="{144FFB27-905E-6EF4-F454-D999556C5ABB}"/>
              </a:ext>
            </a:extLst>
          </p:cNvPr>
          <p:cNvSpPr txBox="1"/>
          <p:nvPr/>
        </p:nvSpPr>
        <p:spPr>
          <a:xfrm>
            <a:off x="4264969" y="2850367"/>
            <a:ext cx="4787152" cy="1384995"/>
          </a:xfrm>
          <a:prstGeom prst="rect">
            <a:avLst/>
          </a:prstGeom>
          <a:noFill/>
        </p:spPr>
        <p:txBody>
          <a:bodyPr wrap="square">
            <a:spAutoFit/>
          </a:bodyPr>
          <a:lstStyle/>
          <a:p>
            <a:r>
              <a:rPr lang="en-US" sz="1400" dirty="0"/>
              <a:t>from </a:t>
            </a:r>
            <a:r>
              <a:rPr lang="en-US" sz="1400" dirty="0" err="1"/>
              <a:t>sklearn.metrics</a:t>
            </a:r>
            <a:r>
              <a:rPr lang="en-US" sz="1400" dirty="0"/>
              <a:t> import </a:t>
            </a:r>
            <a:r>
              <a:rPr lang="en-US" sz="1400" dirty="0" err="1"/>
              <a:t>plot_precision_recall_curve</a:t>
            </a:r>
            <a:endParaRPr lang="en-US" sz="1400" dirty="0"/>
          </a:p>
          <a:p>
            <a:r>
              <a:rPr lang="en-SG" sz="1400" dirty="0" err="1"/>
              <a:t>plot_precision_recall_curve</a:t>
            </a:r>
            <a:r>
              <a:rPr lang="en-SG" sz="1400" dirty="0"/>
              <a:t>(</a:t>
            </a:r>
            <a:r>
              <a:rPr lang="en-SG" sz="1400" dirty="0" err="1"/>
              <a:t>model,X_test,Y_test</a:t>
            </a:r>
            <a:r>
              <a:rPr lang="en-SG" sz="1400" dirty="0"/>
              <a:t>)</a:t>
            </a:r>
          </a:p>
          <a:p>
            <a:endParaRPr lang="en-SG" sz="1400" dirty="0"/>
          </a:p>
          <a:p>
            <a:r>
              <a:rPr lang="en-SG" sz="1400" dirty="0"/>
              <a:t>When you force the false negative to go down, the speed of increasing false positive?? All else being equal, hence we are looking at only False Positive vs False </a:t>
            </a:r>
            <a:r>
              <a:rPr lang="en-SG" sz="1400" dirty="0" err="1"/>
              <a:t>False</a:t>
            </a:r>
            <a:r>
              <a:rPr lang="en-SG" sz="1400" dirty="0"/>
              <a:t> Negatives</a:t>
            </a:r>
          </a:p>
        </p:txBody>
      </p:sp>
      <p:pic>
        <p:nvPicPr>
          <p:cNvPr id="3" name="Picture 2">
            <a:extLst>
              <a:ext uri="{FF2B5EF4-FFF2-40B4-BE49-F238E27FC236}">
                <a16:creationId xmlns:a16="http://schemas.microsoft.com/office/drawing/2014/main" id="{91E97AD0-6A3A-1F1B-3CF2-9A87C7E09CAD}"/>
              </a:ext>
            </a:extLst>
          </p:cNvPr>
          <p:cNvPicPr>
            <a:picLocks noChangeAspect="1"/>
          </p:cNvPicPr>
          <p:nvPr/>
        </p:nvPicPr>
        <p:blipFill>
          <a:blip r:embed="rId2"/>
          <a:stretch>
            <a:fillRect/>
          </a:stretch>
        </p:blipFill>
        <p:spPr>
          <a:xfrm>
            <a:off x="501294" y="3720893"/>
            <a:ext cx="3763676" cy="2550476"/>
          </a:xfrm>
          <a:prstGeom prst="rect">
            <a:avLst/>
          </a:prstGeom>
        </p:spPr>
      </p:pic>
      <p:pic>
        <p:nvPicPr>
          <p:cNvPr id="5" name="Picture 4">
            <a:extLst>
              <a:ext uri="{FF2B5EF4-FFF2-40B4-BE49-F238E27FC236}">
                <a16:creationId xmlns:a16="http://schemas.microsoft.com/office/drawing/2014/main" id="{9120DA50-9D7B-ACC6-E27D-6FB51F01FA4C}"/>
              </a:ext>
            </a:extLst>
          </p:cNvPr>
          <p:cNvPicPr>
            <a:picLocks noChangeAspect="1"/>
          </p:cNvPicPr>
          <p:nvPr/>
        </p:nvPicPr>
        <p:blipFill>
          <a:blip r:embed="rId3"/>
          <a:stretch>
            <a:fillRect/>
          </a:stretch>
        </p:blipFill>
        <p:spPr>
          <a:xfrm>
            <a:off x="717254" y="1091686"/>
            <a:ext cx="3547715" cy="2461880"/>
          </a:xfrm>
          <a:prstGeom prst="rect">
            <a:avLst/>
          </a:prstGeom>
        </p:spPr>
      </p:pic>
      <p:pic>
        <p:nvPicPr>
          <p:cNvPr id="7" name="Picture 6">
            <a:extLst>
              <a:ext uri="{FF2B5EF4-FFF2-40B4-BE49-F238E27FC236}">
                <a16:creationId xmlns:a16="http://schemas.microsoft.com/office/drawing/2014/main" id="{2DD86C33-B233-E3AC-997E-7E795E085153}"/>
              </a:ext>
            </a:extLst>
          </p:cNvPr>
          <p:cNvPicPr>
            <a:picLocks noChangeAspect="1"/>
          </p:cNvPicPr>
          <p:nvPr/>
        </p:nvPicPr>
        <p:blipFill>
          <a:blip r:embed="rId4"/>
          <a:stretch>
            <a:fillRect/>
          </a:stretch>
        </p:blipFill>
        <p:spPr>
          <a:xfrm>
            <a:off x="4765861" y="4541463"/>
            <a:ext cx="3619500" cy="1419225"/>
          </a:xfrm>
          <a:prstGeom prst="rect">
            <a:avLst/>
          </a:prstGeom>
        </p:spPr>
      </p:pic>
    </p:spTree>
    <p:extLst>
      <p:ext uri="{BB962C8B-B14F-4D97-AF65-F5344CB8AC3E}">
        <p14:creationId xmlns:p14="http://schemas.microsoft.com/office/powerpoint/2010/main" val="8425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99ED-5F60-445D-988A-2F0E623CAEA4}"/>
              </a:ext>
            </a:extLst>
          </p:cNvPr>
          <p:cNvSpPr>
            <a:spLocks noGrp="1"/>
          </p:cNvSpPr>
          <p:nvPr>
            <p:ph type="title"/>
          </p:nvPr>
        </p:nvSpPr>
        <p:spPr>
          <a:xfrm>
            <a:off x="322548" y="164314"/>
            <a:ext cx="8229600" cy="1143000"/>
          </a:xfrm>
        </p:spPr>
        <p:txBody>
          <a:bodyPr/>
          <a:lstStyle/>
          <a:p>
            <a:r>
              <a:rPr lang="en-US" dirty="0"/>
              <a:t>Continuous metrics - RMSE</a:t>
            </a:r>
            <a:endParaRPr lang="en-SG" dirty="0"/>
          </a:p>
        </p:txBody>
      </p:sp>
      <p:sp>
        <p:nvSpPr>
          <p:cNvPr id="3" name="Content Placeholder 2">
            <a:extLst>
              <a:ext uri="{FF2B5EF4-FFF2-40B4-BE49-F238E27FC236}">
                <a16:creationId xmlns:a16="http://schemas.microsoft.com/office/drawing/2014/main" id="{474A0850-1738-4BC5-B243-B1AAF130ABE3}"/>
              </a:ext>
            </a:extLst>
          </p:cNvPr>
          <p:cNvSpPr>
            <a:spLocks noGrp="1"/>
          </p:cNvSpPr>
          <p:nvPr>
            <p:ph idx="1"/>
          </p:nvPr>
        </p:nvSpPr>
        <p:spPr>
          <a:xfrm>
            <a:off x="221543" y="1551637"/>
            <a:ext cx="8229600" cy="3876123"/>
          </a:xfrm>
        </p:spPr>
        <p:txBody>
          <a:bodyPr/>
          <a:lstStyle/>
          <a:p>
            <a:r>
              <a:rPr lang="en-US" dirty="0"/>
              <a:t>5 types of error: </a:t>
            </a:r>
          </a:p>
          <a:p>
            <a:pPr lvl="1"/>
            <a:r>
              <a:rPr lang="en-US" dirty="0"/>
              <a:t>Error</a:t>
            </a:r>
          </a:p>
          <a:p>
            <a:pPr lvl="1"/>
            <a:r>
              <a:rPr lang="en-US" dirty="0"/>
              <a:t>Square Error</a:t>
            </a:r>
          </a:p>
          <a:p>
            <a:pPr lvl="1"/>
            <a:r>
              <a:rPr lang="en-US" dirty="0"/>
              <a:t>Sum of Square Error</a:t>
            </a:r>
          </a:p>
          <a:p>
            <a:pPr lvl="1"/>
            <a:r>
              <a:rPr lang="en-US" dirty="0"/>
              <a:t>Mean Square Error</a:t>
            </a:r>
          </a:p>
          <a:p>
            <a:pPr lvl="1"/>
            <a:r>
              <a:rPr lang="en-US" dirty="0"/>
              <a:t>Root Mean Square Error</a:t>
            </a:r>
            <a:endParaRPr lang="en-SG" dirty="0"/>
          </a:p>
        </p:txBody>
      </p:sp>
      <p:sp>
        <p:nvSpPr>
          <p:cNvPr id="4" name="Slide Number Placeholder 3">
            <a:extLst>
              <a:ext uri="{FF2B5EF4-FFF2-40B4-BE49-F238E27FC236}">
                <a16:creationId xmlns:a16="http://schemas.microsoft.com/office/drawing/2014/main" id="{491798D0-FDAB-4965-B0FD-209FE2041A15}"/>
              </a:ext>
            </a:extLst>
          </p:cNvPr>
          <p:cNvSpPr>
            <a:spLocks noGrp="1"/>
          </p:cNvSpPr>
          <p:nvPr>
            <p:ph type="sldNum" sz="quarter" idx="12"/>
          </p:nvPr>
        </p:nvSpPr>
        <p:spPr>
          <a:xfrm>
            <a:off x="6519123" y="4986167"/>
            <a:ext cx="2133600" cy="365125"/>
          </a:xfrm>
        </p:spPr>
        <p:txBody>
          <a:bodyPr/>
          <a:lstStyle/>
          <a:p>
            <a:fld id="{6113E31D-E2AB-40D1-8B51-AFA5AFEF393A}" type="slidenum">
              <a:rPr lang="en-US" smtClean="0"/>
              <a:t>8</a:t>
            </a:fld>
            <a:endParaRPr lang="en-US"/>
          </a:p>
        </p:txBody>
      </p:sp>
      <p:pic>
        <p:nvPicPr>
          <p:cNvPr id="5" name="Picture 4">
            <a:extLst>
              <a:ext uri="{FF2B5EF4-FFF2-40B4-BE49-F238E27FC236}">
                <a16:creationId xmlns:a16="http://schemas.microsoft.com/office/drawing/2014/main" id="{DFDAEAE3-32E3-414B-A403-D7C7F257D58A}"/>
              </a:ext>
            </a:extLst>
          </p:cNvPr>
          <p:cNvPicPr>
            <a:picLocks noChangeAspect="1"/>
          </p:cNvPicPr>
          <p:nvPr/>
        </p:nvPicPr>
        <p:blipFill>
          <a:blip r:embed="rId2"/>
          <a:stretch>
            <a:fillRect/>
          </a:stretch>
        </p:blipFill>
        <p:spPr>
          <a:xfrm>
            <a:off x="3229326" y="4201977"/>
            <a:ext cx="3829050" cy="1190625"/>
          </a:xfrm>
          <a:prstGeom prst="rect">
            <a:avLst/>
          </a:prstGeom>
        </p:spPr>
      </p:pic>
      <p:sp>
        <p:nvSpPr>
          <p:cNvPr id="6" name="Rectangle 5">
            <a:extLst>
              <a:ext uri="{FF2B5EF4-FFF2-40B4-BE49-F238E27FC236}">
                <a16:creationId xmlns:a16="http://schemas.microsoft.com/office/drawing/2014/main" id="{DC1FAE90-C58A-46D2-AE59-438D136913AA}"/>
              </a:ext>
            </a:extLst>
          </p:cNvPr>
          <p:cNvSpPr/>
          <p:nvPr/>
        </p:nvSpPr>
        <p:spPr>
          <a:xfrm>
            <a:off x="5815880" y="4381770"/>
            <a:ext cx="969484" cy="429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Connector: Elbow 9">
            <a:extLst>
              <a:ext uri="{FF2B5EF4-FFF2-40B4-BE49-F238E27FC236}">
                <a16:creationId xmlns:a16="http://schemas.microsoft.com/office/drawing/2014/main" id="{1E72D093-5D56-4DF8-AD1E-F36DF8BDA405}"/>
              </a:ext>
            </a:extLst>
          </p:cNvPr>
          <p:cNvCxnSpPr>
            <a:cxnSpLocks/>
          </p:cNvCxnSpPr>
          <p:nvPr/>
        </p:nvCxnSpPr>
        <p:spPr>
          <a:xfrm rot="10800000">
            <a:off x="2017471" y="2244498"/>
            <a:ext cx="4281469" cy="2149972"/>
          </a:xfrm>
          <a:prstGeom prst="bentConnector3">
            <a:avLst>
              <a:gd name="adj1" fmla="val 8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86A6EC3-BD7B-4DF3-8327-8EAF24ACD627}"/>
              </a:ext>
            </a:extLst>
          </p:cNvPr>
          <p:cNvSpPr/>
          <p:nvPr/>
        </p:nvSpPr>
        <p:spPr>
          <a:xfrm>
            <a:off x="6876598" y="4354228"/>
            <a:ext cx="173860" cy="2423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Connector: Elbow 15">
            <a:extLst>
              <a:ext uri="{FF2B5EF4-FFF2-40B4-BE49-F238E27FC236}">
                <a16:creationId xmlns:a16="http://schemas.microsoft.com/office/drawing/2014/main" id="{DDDC4851-20AC-46F0-91BA-82A6180DBDBD}"/>
              </a:ext>
            </a:extLst>
          </p:cNvPr>
          <p:cNvCxnSpPr/>
          <p:nvPr/>
        </p:nvCxnSpPr>
        <p:spPr>
          <a:xfrm rot="10800000">
            <a:off x="2565904" y="2599792"/>
            <a:ext cx="4397624" cy="1754436"/>
          </a:xfrm>
          <a:prstGeom prst="bentConnector3">
            <a:avLst>
              <a:gd name="adj1" fmla="val 147"/>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EB6598-4DFB-4392-8987-C07C3E009F45}"/>
              </a:ext>
            </a:extLst>
          </p:cNvPr>
          <p:cNvSpPr/>
          <p:nvPr/>
        </p:nvSpPr>
        <p:spPr>
          <a:xfrm>
            <a:off x="5066733" y="4354228"/>
            <a:ext cx="561860" cy="993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Connector: Elbow 19">
            <a:extLst>
              <a:ext uri="{FF2B5EF4-FFF2-40B4-BE49-F238E27FC236}">
                <a16:creationId xmlns:a16="http://schemas.microsoft.com/office/drawing/2014/main" id="{168BE999-588B-4E5C-92C1-D4CBC762314D}"/>
              </a:ext>
            </a:extLst>
          </p:cNvPr>
          <p:cNvCxnSpPr/>
          <p:nvPr/>
        </p:nvCxnSpPr>
        <p:spPr>
          <a:xfrm rot="10800000">
            <a:off x="3330332" y="2945983"/>
            <a:ext cx="2145879" cy="1509311"/>
          </a:xfrm>
          <a:prstGeom prst="bentConnector3">
            <a:avLst>
              <a:gd name="adj1" fmla="val -31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01BEF6D-D69E-4E1D-BEB5-867A854B3524}"/>
              </a:ext>
            </a:extLst>
          </p:cNvPr>
          <p:cNvSpPr/>
          <p:nvPr/>
        </p:nvSpPr>
        <p:spPr>
          <a:xfrm>
            <a:off x="6236970" y="4927833"/>
            <a:ext cx="211002" cy="231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7" name="Connector: Elbow 26">
            <a:extLst>
              <a:ext uri="{FF2B5EF4-FFF2-40B4-BE49-F238E27FC236}">
                <a16:creationId xmlns:a16="http://schemas.microsoft.com/office/drawing/2014/main" id="{79AAA9D3-AD05-4248-B137-EC044C9EA7DF}"/>
              </a:ext>
            </a:extLst>
          </p:cNvPr>
          <p:cNvCxnSpPr>
            <a:cxnSpLocks/>
          </p:cNvCxnSpPr>
          <p:nvPr/>
        </p:nvCxnSpPr>
        <p:spPr>
          <a:xfrm rot="10800000">
            <a:off x="3466493" y="3306454"/>
            <a:ext cx="3007644" cy="1871424"/>
          </a:xfrm>
          <a:prstGeom prst="bentConnector3">
            <a:avLst>
              <a:gd name="adj1" fmla="val -7014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EEEBE8-1FE8-4795-BB6D-0165826CE7EB}"/>
              </a:ext>
            </a:extLst>
          </p:cNvPr>
          <p:cNvCxnSpPr/>
          <p:nvPr/>
        </p:nvCxnSpPr>
        <p:spPr>
          <a:xfrm flipH="1" flipV="1">
            <a:off x="3016473" y="3843772"/>
            <a:ext cx="625167" cy="72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9A5718-5354-434D-A85C-6F9BC5EFDDF2}"/>
              </a:ext>
            </a:extLst>
          </p:cNvPr>
          <p:cNvPicPr>
            <a:picLocks noChangeAspect="1"/>
          </p:cNvPicPr>
          <p:nvPr/>
        </p:nvPicPr>
        <p:blipFill>
          <a:blip r:embed="rId3"/>
          <a:stretch>
            <a:fillRect/>
          </a:stretch>
        </p:blipFill>
        <p:spPr>
          <a:xfrm>
            <a:off x="2954455" y="3910566"/>
            <a:ext cx="4832928" cy="1560711"/>
          </a:xfrm>
          <a:prstGeom prst="rect">
            <a:avLst/>
          </a:prstGeom>
        </p:spPr>
      </p:pic>
    </p:spTree>
    <p:extLst>
      <p:ext uri="{BB962C8B-B14F-4D97-AF65-F5344CB8AC3E}">
        <p14:creationId xmlns:p14="http://schemas.microsoft.com/office/powerpoint/2010/main" val="2140992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7E30-45D8-4065-A8A6-F96BDE4A2886}"/>
              </a:ext>
            </a:extLst>
          </p:cNvPr>
          <p:cNvSpPr>
            <a:spLocks noGrp="1"/>
          </p:cNvSpPr>
          <p:nvPr>
            <p:ph type="title"/>
          </p:nvPr>
        </p:nvSpPr>
        <p:spPr>
          <a:xfrm>
            <a:off x="69351" y="49064"/>
            <a:ext cx="8229600" cy="1143000"/>
          </a:xfrm>
        </p:spPr>
        <p:txBody>
          <a:bodyPr/>
          <a:lstStyle/>
          <a:p>
            <a:r>
              <a:rPr lang="en-US"/>
              <a:t>ANOVA Table</a:t>
            </a:r>
            <a:endParaRPr lang="en-SG"/>
          </a:p>
        </p:txBody>
      </p:sp>
      <p:pic>
        <p:nvPicPr>
          <p:cNvPr id="4" name="Picture 3">
            <a:extLst>
              <a:ext uri="{FF2B5EF4-FFF2-40B4-BE49-F238E27FC236}">
                <a16:creationId xmlns:a16="http://schemas.microsoft.com/office/drawing/2014/main" id="{ABA014F0-208C-4033-8740-38D5B73CBDFC}"/>
              </a:ext>
            </a:extLst>
          </p:cNvPr>
          <p:cNvPicPr>
            <a:picLocks noChangeAspect="1"/>
          </p:cNvPicPr>
          <p:nvPr/>
        </p:nvPicPr>
        <p:blipFill>
          <a:blip r:embed="rId2"/>
          <a:stretch>
            <a:fillRect/>
          </a:stretch>
        </p:blipFill>
        <p:spPr>
          <a:xfrm>
            <a:off x="775699" y="833915"/>
            <a:ext cx="7911101" cy="5369415"/>
          </a:xfrm>
          <a:prstGeom prst="rect">
            <a:avLst/>
          </a:prstGeom>
        </p:spPr>
      </p:pic>
      <p:sp>
        <p:nvSpPr>
          <p:cNvPr id="5" name="Rectangle 4">
            <a:extLst>
              <a:ext uri="{FF2B5EF4-FFF2-40B4-BE49-F238E27FC236}">
                <a16:creationId xmlns:a16="http://schemas.microsoft.com/office/drawing/2014/main" id="{98617AF6-D981-4E82-8F94-80826B9AE10C}"/>
              </a:ext>
            </a:extLst>
          </p:cNvPr>
          <p:cNvSpPr/>
          <p:nvPr/>
        </p:nvSpPr>
        <p:spPr>
          <a:xfrm>
            <a:off x="852755" y="2157573"/>
            <a:ext cx="4397339" cy="40069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2C6BCECF-23D4-4466-AFA1-6B8D9887A0F3}"/>
              </a:ext>
            </a:extLst>
          </p:cNvPr>
          <p:cNvSpPr/>
          <p:nvPr/>
        </p:nvSpPr>
        <p:spPr>
          <a:xfrm>
            <a:off x="941798" y="3809298"/>
            <a:ext cx="6484706" cy="114299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2D08226-0CAA-485C-88DB-4FF8981E323D}"/>
              </a:ext>
            </a:extLst>
          </p:cNvPr>
          <p:cNvSpPr/>
          <p:nvPr/>
        </p:nvSpPr>
        <p:spPr>
          <a:xfrm>
            <a:off x="931522" y="5011759"/>
            <a:ext cx="7426503" cy="114299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54BB4958-58E7-4E73-BF23-151AF21F1BCF}"/>
              </a:ext>
            </a:extLst>
          </p:cNvPr>
          <p:cNvSpPr txBox="1"/>
          <p:nvPr/>
        </p:nvSpPr>
        <p:spPr>
          <a:xfrm>
            <a:off x="131424" y="3234339"/>
            <a:ext cx="914400" cy="923330"/>
          </a:xfrm>
          <a:prstGeom prst="rect">
            <a:avLst/>
          </a:prstGeom>
          <a:noFill/>
        </p:spPr>
        <p:txBody>
          <a:bodyPr wrap="square" rtlCol="0">
            <a:spAutoFit/>
          </a:bodyPr>
          <a:lstStyle/>
          <a:p>
            <a:r>
              <a:rPr lang="en-US"/>
              <a:t>R test</a:t>
            </a:r>
          </a:p>
          <a:p>
            <a:r>
              <a:rPr lang="en-US"/>
              <a:t>F test</a:t>
            </a:r>
            <a:br>
              <a:rPr lang="en-US"/>
            </a:br>
            <a:r>
              <a:rPr lang="en-US"/>
              <a:t>t test</a:t>
            </a:r>
            <a:endParaRPr lang="en-SG"/>
          </a:p>
        </p:txBody>
      </p:sp>
      <p:cxnSp>
        <p:nvCxnSpPr>
          <p:cNvPr id="13" name="Straight Arrow Connector 12">
            <a:extLst>
              <a:ext uri="{FF2B5EF4-FFF2-40B4-BE49-F238E27FC236}">
                <a16:creationId xmlns:a16="http://schemas.microsoft.com/office/drawing/2014/main" id="{04416657-9906-4DED-8FC9-E683381A71BC}"/>
              </a:ext>
            </a:extLst>
          </p:cNvPr>
          <p:cNvCxnSpPr/>
          <p:nvPr/>
        </p:nvCxnSpPr>
        <p:spPr>
          <a:xfrm flipV="1">
            <a:off x="401549" y="2357919"/>
            <a:ext cx="529973" cy="690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E8E371-CE3C-4CF6-979C-A8B0654588B5}"/>
              </a:ext>
            </a:extLst>
          </p:cNvPr>
          <p:cNvCxnSpPr/>
          <p:nvPr/>
        </p:nvCxnSpPr>
        <p:spPr>
          <a:xfrm>
            <a:off x="775699" y="3696004"/>
            <a:ext cx="4710701" cy="35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9095746-3B7B-4330-9874-D8844385C45D}"/>
              </a:ext>
            </a:extLst>
          </p:cNvPr>
          <p:cNvCxnSpPr/>
          <p:nvPr/>
        </p:nvCxnSpPr>
        <p:spPr>
          <a:xfrm>
            <a:off x="457200" y="4157669"/>
            <a:ext cx="4412751" cy="1017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112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EF7347F08B3B4A96C14A574E7D6F6C" ma:contentTypeVersion="14" ma:contentTypeDescription="Create a new document." ma:contentTypeScope="" ma:versionID="c6765643fe111fcec81f83a5c4177b75">
  <xsd:schema xmlns:xsd="http://www.w3.org/2001/XMLSchema" xmlns:xs="http://www.w3.org/2001/XMLSchema" xmlns:p="http://schemas.microsoft.com/office/2006/metadata/properties" xmlns:ns3="375f7e3a-ad13-4f08-87d6-220e8dc7d5fe" xmlns:ns4="da78e243-11cc-4a33-8087-34002b870865" targetNamespace="http://schemas.microsoft.com/office/2006/metadata/properties" ma:root="true" ma:fieldsID="df04ff0bb76a0c6754e57f48703a1747" ns3:_="" ns4:_="">
    <xsd:import namespace="375f7e3a-ad13-4f08-87d6-220e8dc7d5fe"/>
    <xsd:import namespace="da78e243-11cc-4a33-8087-34002b8708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f7e3a-ad13-4f08-87d6-220e8dc7d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78e243-11cc-4a33-8087-34002b87086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33E57A-4545-40EE-B846-546C23E6052F}">
  <ds:schemaRefs>
    <ds:schemaRef ds:uri="http://schemas.microsoft.com/sharepoint/v3/contenttype/forms"/>
  </ds:schemaRefs>
</ds:datastoreItem>
</file>

<file path=customXml/itemProps2.xml><?xml version="1.0" encoding="utf-8"?>
<ds:datastoreItem xmlns:ds="http://schemas.openxmlformats.org/officeDocument/2006/customXml" ds:itemID="{1FC2C9DE-C811-4406-9A96-B5F84A419B8F}">
  <ds:schemaRefs>
    <ds:schemaRef ds:uri="http://www.w3.org/XML/1998/namespace"/>
    <ds:schemaRef ds:uri="http://purl.org/dc/elements/1.1/"/>
    <ds:schemaRef ds:uri="da78e243-11cc-4a33-8087-34002b870865"/>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375f7e3a-ad13-4f08-87d6-220e8dc7d5fe"/>
    <ds:schemaRef ds:uri="http://purl.org/dc/dcmitype/"/>
    <ds:schemaRef ds:uri="http://purl.org/dc/terms/"/>
  </ds:schemaRefs>
</ds:datastoreItem>
</file>

<file path=customXml/itemProps3.xml><?xml version="1.0" encoding="utf-8"?>
<ds:datastoreItem xmlns:ds="http://schemas.openxmlformats.org/officeDocument/2006/customXml" ds:itemID="{27D82BED-8FA3-4463-A2FD-1AE31367F9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f7e3a-ad13-4f08-87d6-220e8dc7d5fe"/>
    <ds:schemaRef ds:uri="da78e243-11cc-4a33-8087-34002b8708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989</TotalTime>
  <Words>2225</Words>
  <Application>Microsoft Office PowerPoint</Application>
  <PresentationFormat>On-screen Show (4:3)</PresentationFormat>
  <Paragraphs>276</Paragraphs>
  <Slides>35</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Cambria Math</vt:lpstr>
      <vt:lpstr>Times</vt:lpstr>
      <vt:lpstr>Times New Roman</vt:lpstr>
      <vt:lpstr>Wingdings</vt:lpstr>
      <vt:lpstr>Office Theme</vt:lpstr>
      <vt:lpstr>1_Office Theme</vt:lpstr>
      <vt:lpstr>Regression</vt:lpstr>
      <vt:lpstr>Reading before class</vt:lpstr>
      <vt:lpstr>Agenda</vt:lpstr>
      <vt:lpstr>PowerPoint Presentation</vt:lpstr>
      <vt:lpstr>Linear Regression Model Line</vt:lpstr>
      <vt:lpstr>Categorical - Metrics</vt:lpstr>
      <vt:lpstr>Metrics (Graph)</vt:lpstr>
      <vt:lpstr>Continuous metrics - RMSE</vt:lpstr>
      <vt:lpstr>ANOVA Table</vt:lpstr>
      <vt:lpstr>Underfitting vs Overfitting</vt:lpstr>
      <vt:lpstr>Types of Regression</vt:lpstr>
      <vt:lpstr>Shape of regression</vt:lpstr>
      <vt:lpstr>Application</vt:lpstr>
      <vt:lpstr>Limitation: Hilpisch Page 34</vt:lpstr>
      <vt:lpstr>What is heteroscedasticity?</vt:lpstr>
      <vt:lpstr>How to interpret a Q-Q plot in a Linear regression model? </vt:lpstr>
      <vt:lpstr>Multi-Collinearity – Check VIF</vt:lpstr>
      <vt:lpstr>What are the disadvantages of the linear model?</vt:lpstr>
      <vt:lpstr>Others</vt:lpstr>
      <vt:lpstr>Part II Programming</vt:lpstr>
      <vt:lpstr>https://colab.research.google.com/drive/1vELSfdzvbQzj1m5RUDmkx9Wwg9BzpMWw?usp=drive_link</vt:lpstr>
      <vt:lpstr>Select feature</vt:lpstr>
      <vt:lpstr>PowerPoint Presentation</vt:lpstr>
      <vt:lpstr>PowerPoint Presentation</vt:lpstr>
      <vt:lpstr>PowerPoint Presentation</vt:lpstr>
      <vt:lpstr>Imputation</vt:lpstr>
      <vt:lpstr>Feature Selection (PCA)</vt:lpstr>
      <vt:lpstr>remove outlier</vt:lpstr>
      <vt:lpstr>Normalization all features</vt:lpstr>
      <vt:lpstr>Save model and load model</vt:lpstr>
      <vt:lpstr>Plot tree</vt:lpstr>
      <vt:lpstr>For Tree - Classifier Optimization</vt:lpstr>
      <vt:lpstr>For Regression - VIF</vt:lpstr>
      <vt:lpstr>For Regression – QQ, Anova</vt:lpstr>
      <vt:lpstr>What have you learnt?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User</dc:creator>
  <cp:lastModifiedBy>Teik Toe Teoh</cp:lastModifiedBy>
  <cp:revision>34</cp:revision>
  <dcterms:created xsi:type="dcterms:W3CDTF">2017-05-14T01:29:56Z</dcterms:created>
  <dcterms:modified xsi:type="dcterms:W3CDTF">2023-11-11T23:04:23Z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0x010100DAEF7347F08B3B4A96C14A574E7D6F6C</vt:lpwstr>
  </property>
</Properties>
</file>